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1" r:id="rId6"/>
    <p:sldId id="262" r:id="rId7"/>
    <p:sldId id="260"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Fira Sans SemiBold" panose="020B0604020202020204" charset="0"/>
      <p:regular r:id="rId33"/>
      <p:bold r:id="rId34"/>
      <p:italic r:id="rId35"/>
      <p:boldItalic r:id="rId36"/>
    </p:embeddedFont>
    <p:embeddedFont>
      <p:font typeface="Fira Sans Medium" panose="020B0604020202020204" charset="0"/>
      <p:regular r:id="rId37"/>
      <p:bold r:id="rId38"/>
      <p:italic r:id="rId39"/>
      <p:boldItalic r:id="rId40"/>
    </p:embeddedFont>
    <p:embeddedFont>
      <p:font typeface="Fira Sans Black" panose="020B0604020202020204" charset="0"/>
      <p:bold r:id="rId41"/>
      <p:boldItalic r:id="rId42"/>
    </p:embeddedFont>
    <p:embeddedFont>
      <p:font typeface="DM Sans" panose="020B0604020202020204" charset="0"/>
      <p:regular r:id="rId43"/>
      <p:bold r:id="rId44"/>
      <p:italic r:id="rId45"/>
      <p:boldItalic r:id="rId46"/>
    </p:embeddedFont>
    <p:embeddedFont>
      <p:font typeface="Roboto" panose="020B0604020202020204" charset="0"/>
      <p:regular r:id="rId47"/>
      <p:bold r:id="rId48"/>
      <p:italic r:id="rId49"/>
      <p:boldItalic r:id="rId50"/>
    </p:embeddedFont>
    <p:embeddedFont>
      <p:font typeface="Fira Sans" panose="020B0604020202020204" charset="0"/>
      <p:regular r:id="rId51"/>
      <p:bold r:id="rId52"/>
      <p:italic r:id="rId53"/>
      <p:boldItalic r:id="rId54"/>
    </p:embeddedFont>
    <p:embeddedFont>
      <p:font typeface="Calibri" panose="020F0502020204030204" pitchFamily="34" charset="0"/>
      <p:regular r:id="rId55"/>
      <p:bold r:id="rId56"/>
      <p:italic r:id="rId57"/>
      <p:boldItalic r:id="rId58"/>
    </p:embeddedFont>
    <p:embeddedFont>
      <p:font typeface="Arimo" panose="020B0604020202020204" charset="0"/>
      <p:regular r:id="rId59"/>
      <p:bold r:id="rId60"/>
      <p:italic r:id="rId61"/>
      <p:boldItalic r:id="rId62"/>
    </p:embeddedFont>
    <p:embeddedFont>
      <p:font typeface="Hammersmith One" panose="020B0604020202020204" charset="0"/>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4" roundtripDataSignature="AMtx7milkyhyysnp+oxpQ8HetHGCONpJ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4" d="100"/>
          <a:sy n="44" d="100"/>
        </p:scale>
        <p:origin x="792"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openxmlformats.org/officeDocument/2006/relationships/font" Target="fonts/font3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mytek.tn/media/sitemap/sitemap.x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tunisianet.com.t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solidFill>
                  <a:srgbClr val="374151"/>
                </a:solidFill>
                <a:latin typeface="Roboto"/>
                <a:ea typeface="Roboto"/>
                <a:cs typeface="Roboto"/>
                <a:sym typeface="Roboto"/>
              </a:rPr>
              <a:t>Le fichier robots.txt est utilisé pour donner des directives aux robots d'exploration des moteurs de recherche sur la manière dont ils doivent interagir avec le site Web.</a:t>
            </a:r>
            <a:endParaRPr>
              <a:solidFill>
                <a:srgbClr val="374151"/>
              </a:solidFill>
              <a:latin typeface="Roboto"/>
              <a:ea typeface="Roboto"/>
              <a:cs typeface="Roboto"/>
              <a:sym typeface="Roboto"/>
            </a:endParaRPr>
          </a:p>
          <a:p>
            <a:pPr marL="457200" lvl="0" indent="-317500" algn="l" rtl="0">
              <a:lnSpc>
                <a:spcPct val="115000"/>
              </a:lnSpc>
              <a:spcBef>
                <a:spcPts val="1500"/>
              </a:spcBef>
              <a:spcAft>
                <a:spcPts val="0"/>
              </a:spcAft>
              <a:buClr>
                <a:srgbClr val="374151"/>
              </a:buClr>
              <a:buSzPts val="1400"/>
              <a:buFont typeface="Roboto"/>
              <a:buChar char="●"/>
            </a:pPr>
            <a:r>
              <a:rPr lang="fr-FR">
                <a:solidFill>
                  <a:srgbClr val="374151"/>
                </a:solidFill>
                <a:latin typeface="Roboto"/>
                <a:ea typeface="Roboto"/>
                <a:cs typeface="Roboto"/>
                <a:sym typeface="Roboto"/>
              </a:rPr>
              <a:t>Disallow: /index.php/ : Les robots ne sont pas autorisés à accéder aux pages qui ont "index.php" dans l'URL.</a:t>
            </a:r>
            <a:endParaRPr>
              <a:solidFill>
                <a:srgbClr val="374151"/>
              </a:solidFill>
              <a:latin typeface="Roboto"/>
              <a:ea typeface="Roboto"/>
              <a:cs typeface="Roboto"/>
              <a:sym typeface="Roboto"/>
            </a:endParaRPr>
          </a:p>
          <a:p>
            <a:pPr marL="457200" lvl="0" indent="-317500" algn="l" rtl="0">
              <a:lnSpc>
                <a:spcPct val="115000"/>
              </a:lnSpc>
              <a:spcBef>
                <a:spcPts val="0"/>
              </a:spcBef>
              <a:spcAft>
                <a:spcPts val="0"/>
              </a:spcAft>
              <a:buClr>
                <a:srgbClr val="374151"/>
              </a:buClr>
              <a:buSzPts val="1400"/>
              <a:buFont typeface="Roboto"/>
              <a:buChar char="●"/>
            </a:pPr>
            <a:r>
              <a:rPr lang="fr-FR">
                <a:solidFill>
                  <a:srgbClr val="374151"/>
                </a:solidFill>
                <a:latin typeface="Roboto"/>
                <a:ea typeface="Roboto"/>
                <a:cs typeface="Roboto"/>
                <a:sym typeface="Roboto"/>
              </a:rPr>
              <a:t>Disallow: /*? : Les URL contenant des paramètres de requête (marqués par "?") ne sont pas autorisées.</a:t>
            </a:r>
            <a:endParaRPr>
              <a:solidFill>
                <a:srgbClr val="374151"/>
              </a:solidFill>
              <a:latin typeface="Roboto"/>
              <a:ea typeface="Roboto"/>
              <a:cs typeface="Roboto"/>
              <a:sym typeface="Roboto"/>
            </a:endParaRPr>
          </a:p>
          <a:p>
            <a:pPr marL="457200" lvl="0" indent="-317500" algn="l" rtl="0">
              <a:lnSpc>
                <a:spcPct val="115000"/>
              </a:lnSpc>
              <a:spcBef>
                <a:spcPts val="0"/>
              </a:spcBef>
              <a:spcAft>
                <a:spcPts val="0"/>
              </a:spcAft>
              <a:buClr>
                <a:srgbClr val="374151"/>
              </a:buClr>
              <a:buSzPts val="1400"/>
              <a:buFont typeface="Roboto"/>
              <a:buChar char="●"/>
            </a:pPr>
            <a:r>
              <a:rPr lang="fr-FR">
                <a:solidFill>
                  <a:srgbClr val="374151"/>
                </a:solidFill>
                <a:latin typeface="Roboto"/>
                <a:ea typeface="Roboto"/>
                <a:cs typeface="Roboto"/>
                <a:sym typeface="Roboto"/>
              </a:rPr>
              <a:t>Disallow: /lib/ : Les robots ne sont pas autorisés à accéder au répertoire "lib/".</a:t>
            </a:r>
            <a:endParaRPr>
              <a:solidFill>
                <a:srgbClr val="374151"/>
              </a:solidFill>
              <a:latin typeface="Roboto"/>
              <a:ea typeface="Roboto"/>
              <a:cs typeface="Roboto"/>
              <a:sym typeface="Roboto"/>
            </a:endParaRPr>
          </a:p>
          <a:p>
            <a:pPr marL="457200" lvl="0" indent="-317500" algn="l" rtl="0">
              <a:lnSpc>
                <a:spcPct val="115000"/>
              </a:lnSpc>
              <a:spcBef>
                <a:spcPts val="0"/>
              </a:spcBef>
              <a:spcAft>
                <a:spcPts val="0"/>
              </a:spcAft>
              <a:buClr>
                <a:srgbClr val="374151"/>
              </a:buClr>
              <a:buSzPts val="1400"/>
              <a:buFont typeface="Roboto"/>
              <a:buChar char="●"/>
            </a:pPr>
            <a:r>
              <a:rPr lang="fr-FR">
                <a:solidFill>
                  <a:srgbClr val="374151"/>
                </a:solidFill>
                <a:latin typeface="Roboto"/>
                <a:ea typeface="Roboto"/>
                <a:cs typeface="Roboto"/>
                <a:sym typeface="Roboto"/>
              </a:rPr>
              <a:t>Disallow: /catalog/ : Les robots ne sont pas autorisés à accéder au répertoire "catalog/".</a:t>
            </a:r>
            <a:endParaRPr>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fr-FR">
                <a:solidFill>
                  <a:srgbClr val="374151"/>
                </a:solidFill>
                <a:latin typeface="Roboto"/>
                <a:ea typeface="Roboto"/>
                <a:cs typeface="Roboto"/>
                <a:sym typeface="Roboto"/>
              </a:rPr>
              <a:t>Disallow: /</a:t>
            </a:r>
            <a:r>
              <a:rPr lang="fr-FR" i="1">
                <a:solidFill>
                  <a:srgbClr val="374151"/>
                </a:solidFill>
                <a:latin typeface="Roboto"/>
                <a:ea typeface="Roboto"/>
                <a:cs typeface="Roboto"/>
                <a:sym typeface="Roboto"/>
              </a:rPr>
              <a:t>.git$, /</a:t>
            </a:r>
            <a:r>
              <a:rPr lang="fr-FR">
                <a:solidFill>
                  <a:srgbClr val="374151"/>
                </a:solidFill>
                <a:latin typeface="Roboto"/>
                <a:ea typeface="Roboto"/>
                <a:cs typeface="Roboto"/>
                <a:sym typeface="Roboto"/>
              </a:rPr>
              <a:t>.svn$, /*.idea$ : Certains répertoires associés à des systèmes de contrôle de version ne sont pas autorisés.</a:t>
            </a:r>
            <a:endParaRPr>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fr-FR">
                <a:solidFill>
                  <a:srgbClr val="374151"/>
                </a:solidFill>
                <a:latin typeface="Roboto"/>
                <a:ea typeface="Roboto"/>
                <a:cs typeface="Roboto"/>
                <a:sym typeface="Roboto"/>
              </a:rPr>
              <a:t>Disallow: /</a:t>
            </a:r>
            <a:r>
              <a:rPr lang="fr-FR" i="1">
                <a:solidFill>
                  <a:srgbClr val="374151"/>
                </a:solidFill>
                <a:latin typeface="Roboto"/>
                <a:ea typeface="Roboto"/>
                <a:cs typeface="Roboto"/>
                <a:sym typeface="Roboto"/>
              </a:rPr>
              <a:t>.sql$, /</a:t>
            </a:r>
            <a:r>
              <a:rPr lang="fr-FR">
                <a:solidFill>
                  <a:srgbClr val="374151"/>
                </a:solidFill>
                <a:latin typeface="Roboto"/>
                <a:ea typeface="Roboto"/>
                <a:cs typeface="Roboto"/>
                <a:sym typeface="Roboto"/>
              </a:rPr>
              <a:t>.tgz$ : Certains types de fichiers ne sont pas autorisés.</a:t>
            </a:r>
            <a:endParaRPr>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fr-FR">
                <a:solidFill>
                  <a:srgbClr val="374151"/>
                </a:solidFill>
                <a:latin typeface="Roboto"/>
                <a:ea typeface="Roboto"/>
                <a:cs typeface="Roboto"/>
                <a:sym typeface="Roboto"/>
              </a:rPr>
              <a:t>Sitemap:</a:t>
            </a:r>
            <a:r>
              <a:rPr lang="fr-FR">
                <a:solidFill>
                  <a:srgbClr val="374151"/>
                </a:solidFill>
                <a:uFill>
                  <a:noFill/>
                </a:uFill>
                <a:latin typeface="Roboto"/>
                <a:ea typeface="Roboto"/>
                <a:cs typeface="Roboto"/>
                <a:sym typeface="Robot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fr-FR">
                <a:solidFill>
                  <a:schemeClr val="hlink"/>
                </a:solidFill>
                <a:uFill>
                  <a:noFill/>
                </a:uFill>
                <a:latin typeface="Roboto"/>
                <a:ea typeface="Roboto"/>
                <a:cs typeface="Roboto"/>
                <a:sym typeface="Roboto"/>
                <a:hlinkClick r:id="rId3"/>
              </a:rPr>
              <a:t>https://www.mytek.tn/media/sitemap/sitemap.xml</a:t>
            </a:r>
            <a:r>
              <a:rPr lang="fr-FR">
                <a:solidFill>
                  <a:srgbClr val="374151"/>
                </a:solidFill>
                <a:latin typeface="Roboto"/>
                <a:ea typeface="Roboto"/>
                <a:cs typeface="Roboto"/>
                <a:sym typeface="Roboto"/>
              </a:rPr>
              <a:t> : Fournit l'emplacement du fichier sitemap qui aide les moteurs de recherche à explorer et indexer efficacement le site.</a:t>
            </a:r>
            <a:endParaRPr>
              <a:solidFill>
                <a:srgbClr val="374151"/>
              </a:solidFill>
              <a:latin typeface="Roboto"/>
              <a:ea typeface="Roboto"/>
              <a:cs typeface="Roboto"/>
              <a:sym typeface="Roboto"/>
            </a:endParaRPr>
          </a:p>
          <a:p>
            <a:pPr marL="457200" lvl="0" indent="0" algn="l" rtl="0">
              <a:lnSpc>
                <a:spcPct val="115000"/>
              </a:lnSpc>
              <a:spcBef>
                <a:spcPts val="1500"/>
              </a:spcBef>
              <a:spcAft>
                <a:spcPts val="0"/>
              </a:spcAft>
              <a:buNone/>
            </a:pPr>
            <a:endParaRPr>
              <a:solidFill>
                <a:srgbClr val="374151"/>
              </a:solidFill>
              <a:latin typeface="Roboto"/>
              <a:ea typeface="Roboto"/>
              <a:cs typeface="Roboto"/>
              <a:sym typeface="Roboto"/>
            </a:endParaRPr>
          </a:p>
          <a:p>
            <a:pPr marL="0" lvl="0" indent="0" algn="l" rtl="0">
              <a:spcBef>
                <a:spcPts val="1500"/>
              </a:spcBef>
              <a:spcAft>
                <a:spcPts val="0"/>
              </a:spcAft>
              <a:buNone/>
            </a:pPr>
            <a:endParaRPr>
              <a:solidFill>
                <a:srgbClr val="374151"/>
              </a:solidFill>
              <a:latin typeface="Roboto"/>
              <a:ea typeface="Roboto"/>
              <a:cs typeface="Roboto"/>
              <a:sym typeface="Roboto"/>
            </a:endParaRPr>
          </a:p>
        </p:txBody>
      </p:sp>
      <p:sp>
        <p:nvSpPr>
          <p:cNvPr id="206" name="Google Shape;20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r>
              <a:rPr lang="fr-FR"/>
              <a:t>Pour le site tunisia net :</a:t>
            </a:r>
            <a:endParaRPr/>
          </a:p>
          <a:p>
            <a:pPr marL="457200" lvl="0" indent="-228600" algn="l" rtl="0">
              <a:lnSpc>
                <a:spcPct val="115000"/>
              </a:lnSpc>
              <a:spcBef>
                <a:spcPts val="1500"/>
              </a:spcBef>
              <a:spcAft>
                <a:spcPts val="0"/>
              </a:spcAft>
              <a:buClr>
                <a:srgbClr val="374151"/>
              </a:buClr>
              <a:buSzPts val="1200"/>
              <a:buFont typeface="Roboto"/>
              <a:buNone/>
            </a:pPr>
            <a:r>
              <a:rPr lang="fr-FR">
                <a:solidFill>
                  <a:srgbClr val="374151"/>
                </a:solidFill>
                <a:latin typeface="Roboto"/>
                <a:ea typeface="Roboto"/>
                <a:cs typeface="Roboto"/>
                <a:sym typeface="Roboto"/>
              </a:rPr>
              <a:t>**User-agent: *** : Ces règles s'appliquent à tous les robots d'exploration.</a:t>
            </a:r>
            <a:endParaRPr>
              <a:solidFill>
                <a:srgbClr val="374151"/>
              </a:solidFill>
              <a:latin typeface="Roboto"/>
              <a:ea typeface="Roboto"/>
              <a:cs typeface="Roboto"/>
              <a:sym typeface="Roboto"/>
            </a:endParaRPr>
          </a:p>
          <a:p>
            <a:pPr marL="457200" lvl="0" indent="-317500" algn="l" rtl="0">
              <a:lnSpc>
                <a:spcPct val="115000"/>
              </a:lnSpc>
              <a:spcBef>
                <a:spcPts val="0"/>
              </a:spcBef>
              <a:spcAft>
                <a:spcPts val="0"/>
              </a:spcAft>
              <a:buClr>
                <a:srgbClr val="374151"/>
              </a:buClr>
              <a:buSzPts val="1400"/>
              <a:buFont typeface="Roboto"/>
              <a:buChar char="●"/>
            </a:pPr>
            <a:r>
              <a:rPr lang="fr-FR">
                <a:solidFill>
                  <a:srgbClr val="374151"/>
                </a:solidFill>
                <a:latin typeface="Roboto"/>
                <a:ea typeface="Roboto"/>
                <a:cs typeface="Roboto"/>
                <a:sym typeface="Roboto"/>
              </a:rPr>
              <a:t>Allow Directives : Ces directives autorisent l'accès aux fichiers CSS, JS, PNG et JPG situés dans le répertoire "modules" et au contenu JQuery.</a:t>
            </a:r>
            <a:endParaRPr>
              <a:solidFill>
                <a:srgbClr val="374151"/>
              </a:solidFill>
              <a:latin typeface="Roboto"/>
              <a:ea typeface="Roboto"/>
              <a:cs typeface="Roboto"/>
              <a:sym typeface="Roboto"/>
            </a:endParaRPr>
          </a:p>
          <a:p>
            <a:pPr marL="457200" lvl="0" indent="-317500" algn="l" rtl="0">
              <a:lnSpc>
                <a:spcPct val="115000"/>
              </a:lnSpc>
              <a:spcBef>
                <a:spcPts val="0"/>
              </a:spcBef>
              <a:spcAft>
                <a:spcPts val="0"/>
              </a:spcAft>
              <a:buClr>
                <a:srgbClr val="374151"/>
              </a:buClr>
              <a:buSzPts val="1400"/>
              <a:buFont typeface="Roboto"/>
              <a:buChar char="●"/>
            </a:pPr>
            <a:r>
              <a:rPr lang="fr-FR">
                <a:solidFill>
                  <a:srgbClr val="374151"/>
                </a:solidFill>
                <a:latin typeface="Roboto"/>
                <a:ea typeface="Roboto"/>
                <a:cs typeface="Roboto"/>
                <a:sym typeface="Roboto"/>
              </a:rPr>
              <a:t>Private pages : Ces directives interdisent l'accès aux pages associées à des fonctionnalités privées telles que la gestion du panier, l'historique des commandes, la gestion du compte utilisateur, etc.</a:t>
            </a:r>
            <a:endParaRPr>
              <a:solidFill>
                <a:srgbClr val="374151"/>
              </a:solidFill>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fr-FR">
                <a:solidFill>
                  <a:srgbClr val="374151"/>
                </a:solidFill>
                <a:latin typeface="Roboto"/>
                <a:ea typeface="Roboto"/>
                <a:cs typeface="Roboto"/>
                <a:sym typeface="Roboto"/>
              </a:rPr>
              <a:t>Directories for</a:t>
            </a:r>
            <a:r>
              <a:rPr lang="fr-FR">
                <a:solidFill>
                  <a:srgbClr val="374151"/>
                </a:solidFill>
                <a:uFill>
                  <a:noFill/>
                </a:uFill>
                <a:latin typeface="Roboto"/>
                <a:ea typeface="Roboto"/>
                <a:cs typeface="Roboto"/>
                <a:sym typeface="Robot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fr-FR">
                <a:solidFill>
                  <a:schemeClr val="hlink"/>
                </a:solidFill>
                <a:uFill>
                  <a:noFill/>
                </a:uFill>
                <a:latin typeface="Roboto"/>
                <a:ea typeface="Roboto"/>
                <a:cs typeface="Roboto"/>
                <a:sym typeface="Roboto"/>
                <a:hlinkClick r:id="rId3"/>
              </a:rPr>
              <a:t>www.tunisianet.com.tn</a:t>
            </a:r>
            <a:r>
              <a:rPr lang="fr-FR">
                <a:solidFill>
                  <a:srgbClr val="374151"/>
                </a:solidFill>
                <a:latin typeface="Roboto"/>
                <a:ea typeface="Roboto"/>
                <a:cs typeface="Roboto"/>
                <a:sym typeface="Roboto"/>
              </a:rPr>
              <a:t> : Ces directives interdisent l'accès à divers répertoires du site, tels que "app", "cache", "classes", "config", etc.</a:t>
            </a:r>
            <a:endParaRPr>
              <a:solidFill>
                <a:srgbClr val="374151"/>
              </a:solidFill>
              <a:latin typeface="Roboto"/>
              <a:ea typeface="Roboto"/>
              <a:cs typeface="Roboto"/>
              <a:sym typeface="Roboto"/>
            </a:endParaRPr>
          </a:p>
          <a:p>
            <a:pPr marL="457200" lvl="0" indent="-317500" algn="l" rtl="0">
              <a:lnSpc>
                <a:spcPct val="115000"/>
              </a:lnSpc>
              <a:spcBef>
                <a:spcPts val="0"/>
              </a:spcBef>
              <a:spcAft>
                <a:spcPts val="0"/>
              </a:spcAft>
              <a:buClr>
                <a:srgbClr val="374151"/>
              </a:buClr>
              <a:buSzPts val="1400"/>
              <a:buFont typeface="Roboto"/>
              <a:buChar char="●"/>
            </a:pPr>
            <a:r>
              <a:rPr lang="fr-FR">
                <a:solidFill>
                  <a:srgbClr val="374151"/>
                </a:solidFill>
                <a:latin typeface="Roboto"/>
                <a:ea typeface="Roboto"/>
                <a:cs typeface="Roboto"/>
                <a:sym typeface="Roboto"/>
              </a:rPr>
              <a:t>Files : Ces directives interdisent l'accès à certaines URL spécifiques associées à des actions telles que la récupération de mot de passe, la gestion des adresses, la connexion, etc.</a:t>
            </a:r>
            <a:endParaRPr>
              <a:solidFill>
                <a:srgbClr val="374151"/>
              </a:solidFill>
              <a:latin typeface="Roboto"/>
              <a:ea typeface="Roboto"/>
              <a:cs typeface="Roboto"/>
              <a:sym typeface="Roboto"/>
            </a:endParaRPr>
          </a:p>
          <a:p>
            <a:pPr marL="457200" lvl="0" indent="-317500" algn="l" rtl="0">
              <a:lnSpc>
                <a:spcPct val="115000"/>
              </a:lnSpc>
              <a:spcBef>
                <a:spcPts val="0"/>
              </a:spcBef>
              <a:spcAft>
                <a:spcPts val="0"/>
              </a:spcAft>
              <a:buClr>
                <a:srgbClr val="374151"/>
              </a:buClr>
              <a:buSzPts val="1400"/>
              <a:buFont typeface="Roboto"/>
              <a:buChar char="●"/>
            </a:pPr>
            <a:r>
              <a:rPr lang="fr-FR">
                <a:solidFill>
                  <a:srgbClr val="374151"/>
                </a:solidFill>
                <a:latin typeface="Roboto"/>
                <a:ea typeface="Roboto"/>
                <a:cs typeface="Roboto"/>
                <a:sym typeface="Roboto"/>
              </a:rPr>
              <a:t>Sitemap : Fournit l'emplacement du fichier sitemap du site.</a:t>
            </a:r>
            <a:endParaRPr>
              <a:solidFill>
                <a:srgbClr val="374151"/>
              </a:solidFill>
              <a:latin typeface="Roboto"/>
              <a:ea typeface="Roboto"/>
              <a:cs typeface="Roboto"/>
              <a:sym typeface="Roboto"/>
            </a:endParaRPr>
          </a:p>
          <a:p>
            <a:pPr marL="0" lvl="0" indent="0" algn="l" rtl="0">
              <a:spcBef>
                <a:spcPts val="1500"/>
              </a:spcBef>
              <a:spcAft>
                <a:spcPts val="0"/>
              </a:spcAft>
              <a:buNone/>
            </a:pPr>
            <a:endParaRPr/>
          </a:p>
        </p:txBody>
      </p:sp>
      <p:sp>
        <p:nvSpPr>
          <p:cNvPr id="217" name="Google Shape;21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r-FR">
                <a:solidFill>
                  <a:srgbClr val="374151"/>
                </a:solidFill>
                <a:latin typeface="Roboto"/>
                <a:ea typeface="Roboto"/>
                <a:cs typeface="Roboto"/>
                <a:sym typeface="Roboto"/>
              </a:rPr>
              <a:t>Le préfixe "https" dans une URL indique que le site offre une communication sécurisée sur le web, garantissant la protection des données sensibles des utilisateurs. Cela inclut des éléments tels que les informations de connexion, les données de formulaire et les détails de paiement, contre d'éventuelles interceptions malveillantes. L'utilisation répandue du protocole HTTPS vise à assurer la confidentialité et l'intégrité des informations échangées entre les utilisateurs et les sites web. Il est important de noter que les sites tunisianet et mytek adoptent également cette norme de sécurité pour renforcer la confiance des utilisateurs et garantir la protection de leurs données en ligne.</a:t>
            </a:r>
            <a:endParaRPr>
              <a:solidFill>
                <a:srgbClr val="374151"/>
              </a:solidFill>
              <a:latin typeface="Roboto"/>
              <a:ea typeface="Roboto"/>
              <a:cs typeface="Roboto"/>
              <a:sym typeface="Roboto"/>
            </a:endParaRPr>
          </a:p>
          <a:p>
            <a:pPr marL="0" lvl="0" indent="0" algn="l" rtl="0">
              <a:spcBef>
                <a:spcPts val="0"/>
              </a:spcBef>
              <a:spcAft>
                <a:spcPts val="0"/>
              </a:spcAft>
              <a:buNone/>
            </a:pPr>
            <a:endParaRPr>
              <a:solidFill>
                <a:srgbClr val="374151"/>
              </a:solidFill>
              <a:latin typeface="Roboto"/>
              <a:ea typeface="Roboto"/>
              <a:cs typeface="Roboto"/>
              <a:sym typeface="Roboto"/>
            </a:endParaRPr>
          </a:p>
        </p:txBody>
      </p:sp>
      <p:sp>
        <p:nvSpPr>
          <p:cNvPr id="227" name="Google Shape;22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solidFill>
                  <a:srgbClr val="374151"/>
                </a:solidFill>
                <a:latin typeface="Roboto"/>
                <a:ea typeface="Roboto"/>
                <a:cs typeface="Roboto"/>
                <a:sym typeface="Roboto"/>
              </a:rPr>
              <a:t>le classement de la catégorie "Informatique, électronique et technologie" pour MyTek était de 1474 le mois dernier, et celui de Tunisianet était de 1834:</a:t>
            </a:r>
            <a:endParaRPr>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fr-FR">
                <a:solidFill>
                  <a:srgbClr val="374151"/>
                </a:solidFill>
                <a:latin typeface="Roboto"/>
                <a:ea typeface="Roboto"/>
                <a:cs typeface="Roboto"/>
                <a:sym typeface="Roboto"/>
              </a:rPr>
              <a:t>MyTek a un classement relativement plus élevé dans la catégorie par rapport à Tunisianet. Le classement de MyTek indique une meilleure performance, en terme de trafic et  d'engagement des utilisateurs. </a:t>
            </a:r>
            <a:endParaRPr>
              <a:solidFill>
                <a:srgbClr val="374151"/>
              </a:solidFill>
              <a:latin typeface="Roboto"/>
              <a:ea typeface="Roboto"/>
              <a:cs typeface="Roboto"/>
              <a:sym typeface="Roboto"/>
            </a:endParaRPr>
          </a:p>
        </p:txBody>
      </p:sp>
      <p:sp>
        <p:nvSpPr>
          <p:cNvPr id="237" name="Google Shape;23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Noto Sans Symbols"/>
              <a:buNone/>
            </a:pPr>
            <a:endParaRPr/>
          </a:p>
          <a:p>
            <a:pPr marL="171450" lvl="0" indent="-171450" algn="l" rtl="0">
              <a:spcBef>
                <a:spcPts val="0"/>
              </a:spcBef>
              <a:spcAft>
                <a:spcPts val="0"/>
              </a:spcAft>
              <a:buClr>
                <a:schemeClr val="dk1"/>
              </a:buClr>
              <a:buSzPts val="1200"/>
              <a:buFont typeface="Noto Sans Symbols"/>
              <a:buChar char="❖"/>
            </a:pPr>
            <a:r>
              <a:rPr lang="fr-FR" sz="1200" b="0" i="0">
                <a:solidFill>
                  <a:schemeClr val="dk1"/>
                </a:solidFill>
                <a:latin typeface="Calibri"/>
                <a:ea typeface="Calibri"/>
                <a:cs typeface="Calibri"/>
                <a:sym typeface="Calibri"/>
              </a:rPr>
              <a:t>Le trafic web fait référence au nombre de visiteurs qui accèdent à un site web. Il peut être mesuré en termes de visites, de sessions, de pages vues</a:t>
            </a:r>
            <a:endParaRPr/>
          </a:p>
          <a:p>
            <a:pPr marL="171450" lvl="0" indent="-95250" algn="l" rtl="0">
              <a:spcBef>
                <a:spcPts val="0"/>
              </a:spcBef>
              <a:spcAft>
                <a:spcPts val="0"/>
              </a:spcAft>
              <a:buClr>
                <a:schemeClr val="dk1"/>
              </a:buClr>
              <a:buSzPts val="1200"/>
              <a:buFont typeface="Noto Sans Symbols"/>
              <a:buNone/>
            </a:pPr>
            <a:endParaRPr sz="1200" b="0" i="0">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200"/>
              <a:buFont typeface="Noto Sans Symbols"/>
              <a:buChar char="❖"/>
            </a:pPr>
            <a:r>
              <a:rPr lang="fr-FR" sz="1200" b="0" i="0">
                <a:solidFill>
                  <a:schemeClr val="dk1"/>
                </a:solidFill>
                <a:latin typeface="Calibri"/>
                <a:ea typeface="Calibri"/>
                <a:cs typeface="Calibri"/>
                <a:sym typeface="Calibri"/>
              </a:rPr>
              <a:t>L'"engagement" mesure comment les visiteurs interagissent avec le site, indiquant l'attrait du contenu. Ces deux aspects sont cruciaux pour évaluer le succès d'une stratégie marketing.</a:t>
            </a:r>
            <a:r>
              <a:rPr lang="fr-FR"/>
              <a:t/>
            </a:r>
            <a:br>
              <a:rPr lang="fr-FR"/>
            </a:br>
            <a:endParaRPr sz="1200" b="0" i="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Noto Sans Symbols"/>
              <a:buNone/>
            </a:pPr>
            <a:endParaRPr sz="1200" b="0" i="0">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200"/>
              <a:buFont typeface="Noto Sans Symbols"/>
              <a:buChar char="▪"/>
            </a:pPr>
            <a:r>
              <a:rPr lang="fr-FR" sz="1200" b="0" i="0">
                <a:solidFill>
                  <a:schemeClr val="dk1"/>
                </a:solidFill>
                <a:latin typeface="Calibri"/>
                <a:ea typeface="Calibri"/>
                <a:cs typeface="Calibri"/>
                <a:sym typeface="Calibri"/>
              </a:rPr>
              <a:t>Visite totale Somme de toutes les visites sur desktop et mobile du mois dernier.</a:t>
            </a:r>
            <a:endParaRPr/>
          </a:p>
          <a:p>
            <a:pPr marL="171450" lvl="0" indent="-171450" algn="l" rtl="0">
              <a:spcBef>
                <a:spcPts val="0"/>
              </a:spcBef>
              <a:spcAft>
                <a:spcPts val="0"/>
              </a:spcAft>
              <a:buClr>
                <a:schemeClr val="dk1"/>
              </a:buClr>
              <a:buSzPts val="1200"/>
              <a:buFont typeface="Noto Sans Symbols"/>
              <a:buChar char="▪"/>
            </a:pPr>
            <a:r>
              <a:rPr lang="fr-FR" sz="1200" b="0" i="0">
                <a:solidFill>
                  <a:schemeClr val="dk1"/>
                </a:solidFill>
                <a:latin typeface="Calibri"/>
                <a:ea typeface="Calibri"/>
                <a:cs typeface="Calibri"/>
                <a:sym typeface="Calibri"/>
              </a:rPr>
              <a:t>L'évolution du nombre total de visites par rapport au mois dernier fait référence à la variation du nombre total de visites sur un site web entre le mois actuel et le mois précédent.</a:t>
            </a:r>
            <a:endParaRPr/>
          </a:p>
          <a:p>
            <a:pPr marL="171450" lvl="0" indent="-171450" algn="l" rtl="0">
              <a:spcBef>
                <a:spcPts val="0"/>
              </a:spcBef>
              <a:spcAft>
                <a:spcPts val="0"/>
              </a:spcAft>
              <a:buClr>
                <a:schemeClr val="dk1"/>
              </a:buClr>
              <a:buSzPts val="1200"/>
              <a:buFont typeface="Noto Sans Symbols"/>
              <a:buChar char="▪"/>
            </a:pPr>
            <a:r>
              <a:rPr lang="fr-FR" sz="1200" b="0" i="0">
                <a:solidFill>
                  <a:schemeClr val="dk1"/>
                </a:solidFill>
                <a:latin typeface="Calibri"/>
                <a:ea typeface="Calibri"/>
                <a:cs typeface="Calibri"/>
                <a:sym typeface="Calibri"/>
              </a:rPr>
              <a:t>Durée moyenne du temps passé sur le site</a:t>
            </a:r>
            <a:endParaRPr/>
          </a:p>
          <a:p>
            <a:pPr marL="171450" lvl="0" indent="-171450" algn="l" rtl="0">
              <a:spcBef>
                <a:spcPts val="0"/>
              </a:spcBef>
              <a:spcAft>
                <a:spcPts val="0"/>
              </a:spcAft>
              <a:buClr>
                <a:schemeClr val="dk1"/>
              </a:buClr>
              <a:buSzPts val="1200"/>
              <a:buFont typeface="Noto Sans Symbols"/>
              <a:buChar char="▪"/>
            </a:pPr>
            <a:r>
              <a:rPr lang="fr-FR" sz="1200" b="0" i="0">
                <a:solidFill>
                  <a:schemeClr val="dk1"/>
                </a:solidFill>
                <a:latin typeface="Calibri"/>
                <a:ea typeface="Calibri"/>
                <a:cs typeface="Calibri"/>
                <a:sym typeface="Calibri"/>
              </a:rPr>
              <a:t>Nombre moyen de pages</a:t>
            </a:r>
            <a:endParaRPr/>
          </a:p>
          <a:p>
            <a:pPr marL="171450" lvl="0" indent="-171450" algn="l" rtl="0">
              <a:spcBef>
                <a:spcPts val="0"/>
              </a:spcBef>
              <a:spcAft>
                <a:spcPts val="0"/>
              </a:spcAft>
              <a:buClr>
                <a:schemeClr val="dk1"/>
              </a:buClr>
              <a:buSzPts val="1200"/>
              <a:buFont typeface="Noto Sans Symbols"/>
              <a:buChar char="▪"/>
            </a:pPr>
            <a:r>
              <a:rPr lang="fr-FR" sz="1200" b="0" i="0">
                <a:solidFill>
                  <a:schemeClr val="dk1"/>
                </a:solidFill>
                <a:latin typeface="Calibri"/>
                <a:ea typeface="Calibri"/>
                <a:cs typeface="Calibri"/>
                <a:sym typeface="Calibri"/>
              </a:rPr>
              <a:t>Pourcentage moyen de visiteurs qui ne consultent qu'une seule page avant de quitter le site web (</a:t>
            </a:r>
            <a:r>
              <a:rPr lang="fr-FR">
                <a:solidFill>
                  <a:srgbClr val="213343"/>
                </a:solidFill>
                <a:highlight>
                  <a:srgbClr val="F6F9FC"/>
                </a:highlight>
                <a:latin typeface="Arial"/>
                <a:ea typeface="Arial"/>
                <a:cs typeface="Arial"/>
                <a:sym typeface="Arial"/>
              </a:rPr>
              <a:t> puis quittent le site sans cliquer nulle part ni accéder à une autre page du même site)</a:t>
            </a:r>
            <a:r>
              <a:rPr lang="fr-FR"/>
              <a:t/>
            </a:r>
            <a:br>
              <a:rPr lang="fr-FR"/>
            </a:br>
            <a:r>
              <a:rPr lang="fr-FR"/>
              <a:t/>
            </a:r>
            <a:br>
              <a:rPr lang="fr-FR"/>
            </a:br>
            <a:r>
              <a:rPr lang="fr-FR"/>
              <a:t/>
            </a:r>
            <a:br>
              <a:rPr lang="fr-FR"/>
            </a:br>
            <a:endParaRPr/>
          </a:p>
        </p:txBody>
      </p:sp>
      <p:sp>
        <p:nvSpPr>
          <p:cNvPr id="247" name="Google Shape;247;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200" b="0" i="0">
                <a:solidFill>
                  <a:schemeClr val="dk1"/>
                </a:solidFill>
                <a:latin typeface="Calibri"/>
                <a:ea typeface="Calibri"/>
                <a:cs typeface="Calibri"/>
                <a:sym typeface="Calibri"/>
              </a:rPr>
              <a:t>comparaison des visiteurs en fonction du genre et répartition par âge</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200"/>
              <a:buFont typeface="Noto Sans Symbols"/>
              <a:buChar char="▪"/>
            </a:pPr>
            <a:r>
              <a:rPr lang="fr-FR" sz="1200" b="0" i="0">
                <a:solidFill>
                  <a:schemeClr val="dk1"/>
                </a:solidFill>
                <a:latin typeface="Calibri"/>
                <a:ea typeface="Calibri"/>
                <a:cs typeface="Calibri"/>
                <a:sym typeface="Calibri"/>
              </a:rPr>
              <a:t>La répartition par genre des utilisateurs du site Web analysé sur les appareils de bureau et mobiles</a:t>
            </a:r>
            <a:endParaRPr/>
          </a:p>
          <a:p>
            <a:pPr marL="0" lvl="0" indent="0" algn="l" rtl="0">
              <a:spcBef>
                <a:spcPts val="0"/>
              </a:spcBef>
              <a:spcAft>
                <a:spcPts val="0"/>
              </a:spcAft>
              <a:buClr>
                <a:schemeClr val="dk1"/>
              </a:buClr>
              <a:buSzPts val="1200"/>
              <a:buFont typeface="Noto Sans Symbols"/>
              <a:buNone/>
            </a:pPr>
            <a:endParaRPr sz="1200" b="0" i="0">
              <a:solidFill>
                <a:schemeClr val="dk1"/>
              </a:solidFill>
              <a:latin typeface="Calibri"/>
              <a:ea typeface="Calibri"/>
              <a:cs typeface="Calibri"/>
              <a:sym typeface="Calibri"/>
            </a:endParaRPr>
          </a:p>
          <a:p>
            <a:pPr marL="628650" lvl="1" indent="-171450" algn="l" rtl="0">
              <a:spcBef>
                <a:spcPts val="0"/>
              </a:spcBef>
              <a:spcAft>
                <a:spcPts val="0"/>
              </a:spcAft>
              <a:buClr>
                <a:schemeClr val="dk1"/>
              </a:buClr>
              <a:buSzPts val="1200"/>
              <a:buFont typeface="Noto Sans Symbols"/>
              <a:buChar char="⮚"/>
            </a:pPr>
            <a:r>
              <a:rPr lang="fr-FR" sz="1200" b="0" i="0">
                <a:solidFill>
                  <a:schemeClr val="dk1"/>
                </a:solidFill>
                <a:latin typeface="Calibri"/>
                <a:ea typeface="Calibri"/>
                <a:cs typeface="Calibri"/>
                <a:sym typeface="Calibri"/>
              </a:rPr>
              <a:t> le nbre des homes qui viste le site mytek 65%</a:t>
            </a:r>
            <a:endParaRPr/>
          </a:p>
          <a:p>
            <a:pPr marL="628650" lvl="1" indent="-171450" algn="l" rtl="0">
              <a:spcBef>
                <a:spcPts val="0"/>
              </a:spcBef>
              <a:spcAft>
                <a:spcPts val="0"/>
              </a:spcAft>
              <a:buClr>
                <a:schemeClr val="dk1"/>
              </a:buClr>
              <a:buSzPts val="1200"/>
              <a:buFont typeface="Noto Sans Symbols"/>
              <a:buChar char="⮚"/>
            </a:pPr>
            <a:r>
              <a:rPr lang="fr-FR" sz="1200" b="0" i="0">
                <a:solidFill>
                  <a:schemeClr val="dk1"/>
                </a:solidFill>
                <a:latin typeface="Calibri"/>
                <a:ea typeface="Calibri"/>
                <a:cs typeface="Calibri"/>
                <a:sym typeface="Calibri"/>
              </a:rPr>
              <a:t>Le nbre des hommes qui visite le site tunisia net 66.53%</a:t>
            </a:r>
            <a:endParaRPr/>
          </a:p>
          <a:p>
            <a:pPr marL="628650" marR="0" lvl="1" indent="-171450" algn="l" rtl="0">
              <a:lnSpc>
                <a:spcPct val="100000"/>
              </a:lnSpc>
              <a:spcBef>
                <a:spcPts val="0"/>
              </a:spcBef>
              <a:spcAft>
                <a:spcPts val="0"/>
              </a:spcAft>
              <a:buClr>
                <a:schemeClr val="dk1"/>
              </a:buClr>
              <a:buSzPts val="1200"/>
              <a:buFont typeface="Noto Sans Symbols"/>
              <a:buChar char="⮚"/>
            </a:pPr>
            <a:r>
              <a:rPr lang="fr-FR" sz="1200" b="0" i="0">
                <a:solidFill>
                  <a:schemeClr val="dk1"/>
                </a:solidFill>
                <a:latin typeface="Calibri"/>
                <a:ea typeface="Calibri"/>
                <a:cs typeface="Calibri"/>
                <a:sym typeface="Calibri"/>
              </a:rPr>
              <a:t> le nbre des femmes qui viste le site mytek 34,98%</a:t>
            </a:r>
            <a:endParaRPr/>
          </a:p>
          <a:p>
            <a:pPr marL="628650" marR="0" lvl="1" indent="-171450" algn="l" rtl="0">
              <a:lnSpc>
                <a:spcPct val="100000"/>
              </a:lnSpc>
              <a:spcBef>
                <a:spcPts val="0"/>
              </a:spcBef>
              <a:spcAft>
                <a:spcPts val="0"/>
              </a:spcAft>
              <a:buClr>
                <a:schemeClr val="dk1"/>
              </a:buClr>
              <a:buSzPts val="1200"/>
              <a:buFont typeface="Noto Sans Symbols"/>
              <a:buChar char="⮚"/>
            </a:pPr>
            <a:r>
              <a:rPr lang="fr-FR" sz="1200" b="0" i="0">
                <a:solidFill>
                  <a:schemeClr val="dk1"/>
                </a:solidFill>
                <a:latin typeface="Calibri"/>
                <a:ea typeface="Calibri"/>
                <a:cs typeface="Calibri"/>
                <a:sym typeface="Calibri"/>
              </a:rPr>
              <a:t> le nbre des femmes qui viste le site tunisianet 33,47%</a:t>
            </a:r>
            <a:endParaRPr/>
          </a:p>
          <a:p>
            <a:pPr marL="0" lvl="0" indent="0" algn="l" rtl="0">
              <a:spcBef>
                <a:spcPts val="0"/>
              </a:spcBef>
              <a:spcAft>
                <a:spcPts val="0"/>
              </a:spcAft>
              <a:buClr>
                <a:schemeClr val="dk1"/>
              </a:buClr>
              <a:buSzPts val="1200"/>
              <a:buFont typeface="Noto Sans Symbols"/>
              <a:buNone/>
            </a:pPr>
            <a:endParaRPr sz="1200" b="0" i="0">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200"/>
              <a:buFont typeface="Noto Sans Symbols"/>
              <a:buChar char="▪"/>
            </a:pPr>
            <a:r>
              <a:rPr lang="fr-FR" sz="1200" b="0" i="0">
                <a:solidFill>
                  <a:schemeClr val="dk1"/>
                </a:solidFill>
                <a:latin typeface="Calibri"/>
                <a:ea typeface="Calibri"/>
                <a:cs typeface="Calibri"/>
                <a:sym typeface="Calibri"/>
              </a:rPr>
              <a:t>La répartition par âge des utilisateurs du site Web analysé sur les appareils de bureau et mobiles</a:t>
            </a:r>
            <a:r>
              <a:rPr lang="fr-FR"/>
              <a:t/>
            </a:r>
            <a:br>
              <a:rPr lang="fr-FR"/>
            </a:br>
            <a:r>
              <a:rPr lang="fr-FR"/>
              <a:t>      </a:t>
            </a:r>
            <a:br>
              <a:rPr lang="fr-FR"/>
            </a:br>
            <a:endParaRPr/>
          </a:p>
        </p:txBody>
      </p:sp>
      <p:sp>
        <p:nvSpPr>
          <p:cNvPr id="257" name="Google Shape;25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marR="0" lvl="1" indent="-342900" algn="l" rtl="0">
              <a:lnSpc>
                <a:spcPct val="100000"/>
              </a:lnSpc>
              <a:spcBef>
                <a:spcPts val="0"/>
              </a:spcBef>
              <a:spcAft>
                <a:spcPts val="0"/>
              </a:spcAft>
              <a:buClr>
                <a:schemeClr val="dk1"/>
              </a:buClr>
              <a:buSzPts val="2400"/>
              <a:buFont typeface="Noto Sans Symbols"/>
              <a:buChar char="▪"/>
            </a:pPr>
            <a:r>
              <a:rPr lang="fr-FR" sz="2400">
                <a:latin typeface="DM Sans"/>
                <a:ea typeface="DM Sans"/>
                <a:cs typeface="DM Sans"/>
                <a:sym typeface="DM Sans"/>
              </a:rPr>
              <a:t>Les canaux marketing ont référence aux différents moyens et plateformes par lesquels les entreprises promeuvent leurs produits ou services, atteignent leur public cible et génèrent du trafic ou des ventes.</a:t>
            </a:r>
            <a:endParaRPr/>
          </a:p>
          <a:p>
            <a:pPr marL="0" marR="0" lvl="1" indent="0" algn="l" rtl="0">
              <a:lnSpc>
                <a:spcPct val="100000"/>
              </a:lnSpc>
              <a:spcBef>
                <a:spcPts val="0"/>
              </a:spcBef>
              <a:spcAft>
                <a:spcPts val="0"/>
              </a:spcAft>
              <a:buClr>
                <a:schemeClr val="dk1"/>
              </a:buClr>
              <a:buSzPts val="2400"/>
              <a:buFont typeface="Calibri"/>
              <a:buNone/>
            </a:pPr>
            <a:endParaRPr sz="2400">
              <a:latin typeface="DM Sans"/>
              <a:ea typeface="DM Sans"/>
              <a:cs typeface="DM Sans"/>
              <a:sym typeface="DM Sans"/>
            </a:endParaRPr>
          </a:p>
          <a:p>
            <a:pPr marL="342900" marR="0" lvl="1" indent="-342900" algn="l" rtl="0">
              <a:lnSpc>
                <a:spcPct val="100000"/>
              </a:lnSpc>
              <a:spcBef>
                <a:spcPts val="0"/>
              </a:spcBef>
              <a:spcAft>
                <a:spcPts val="0"/>
              </a:spcAft>
              <a:buClr>
                <a:schemeClr val="dk1"/>
              </a:buClr>
              <a:buSzPts val="2400"/>
              <a:buFont typeface="Noto Sans Symbols"/>
              <a:buChar char="▪"/>
            </a:pPr>
            <a:r>
              <a:rPr lang="fr-FR" sz="2400">
                <a:latin typeface="DM Sans"/>
                <a:ea typeface="DM Sans"/>
                <a:cs typeface="DM Sans"/>
                <a:sym typeface="DM Sans"/>
              </a:rPr>
              <a:t>Les entreprises utilisent souvent une combinaison de ces canaux marketing, adaptée à leur secteur d'activité, à leur public cible, et à leurs objectifs spécifiques.</a:t>
            </a:r>
            <a:endParaRPr/>
          </a:p>
          <a:p>
            <a:pPr marL="342900" marR="0" lvl="1" indent="-190500" algn="l" rtl="0">
              <a:lnSpc>
                <a:spcPct val="100000"/>
              </a:lnSpc>
              <a:spcBef>
                <a:spcPts val="0"/>
              </a:spcBef>
              <a:spcAft>
                <a:spcPts val="0"/>
              </a:spcAft>
              <a:buClr>
                <a:schemeClr val="dk1"/>
              </a:buClr>
              <a:buSzPts val="2400"/>
              <a:buFont typeface="Noto Sans Symbols"/>
              <a:buNone/>
            </a:pPr>
            <a:endParaRPr sz="2400">
              <a:latin typeface="DM Sans"/>
              <a:ea typeface="DM Sans"/>
              <a:cs typeface="DM Sans"/>
              <a:sym typeface="DM Sans"/>
            </a:endParaRPr>
          </a:p>
          <a:p>
            <a:pPr marL="342900" marR="0" lvl="1" indent="-342900" algn="l" rtl="0">
              <a:lnSpc>
                <a:spcPct val="100000"/>
              </a:lnSpc>
              <a:spcBef>
                <a:spcPts val="0"/>
              </a:spcBef>
              <a:spcAft>
                <a:spcPts val="0"/>
              </a:spcAft>
              <a:buClr>
                <a:schemeClr val="dk1"/>
              </a:buClr>
              <a:buSzPts val="2400"/>
              <a:buFont typeface="Noto Sans Symbols"/>
              <a:buChar char="▪"/>
            </a:pPr>
            <a:r>
              <a:rPr lang="fr-FR" sz="2400">
                <a:latin typeface="DM Sans"/>
                <a:ea typeface="DM Sans"/>
                <a:cs typeface="DM Sans"/>
                <a:sym typeface="DM Sans"/>
              </a:rPr>
              <a:t>Parmi les canaux de distribution marketing: </a:t>
            </a:r>
            <a:endParaRPr/>
          </a:p>
          <a:p>
            <a:pPr marL="1257300" marR="0" lvl="3" indent="-342900" algn="l" rtl="0">
              <a:lnSpc>
                <a:spcPct val="100000"/>
              </a:lnSpc>
              <a:spcBef>
                <a:spcPts val="0"/>
              </a:spcBef>
              <a:spcAft>
                <a:spcPts val="0"/>
              </a:spcAft>
              <a:buClr>
                <a:schemeClr val="dk1"/>
              </a:buClr>
              <a:buSzPts val="2400"/>
              <a:buFont typeface="Noto Sans Symbols"/>
              <a:buChar char="✔"/>
            </a:pPr>
            <a:r>
              <a:rPr lang="fr-FR" sz="2400">
                <a:latin typeface="DM Sans"/>
                <a:ea typeface="DM Sans"/>
                <a:cs typeface="DM Sans"/>
                <a:sym typeface="DM Sans"/>
              </a:rPr>
              <a:t>Direct : c’est-à-dire </a:t>
            </a:r>
            <a:r>
              <a:rPr lang="fr-FR" sz="1200" b="0" i="0">
                <a:solidFill>
                  <a:schemeClr val="dk1"/>
                </a:solidFill>
                <a:latin typeface="Calibri"/>
                <a:ea typeface="Calibri"/>
                <a:cs typeface="Calibri"/>
                <a:sym typeface="Calibri"/>
              </a:rPr>
              <a:t>le pourcentage du trafic direct vers le site web analysé sur desktop(mytek_ tunisianet).</a:t>
            </a:r>
            <a:endParaRPr/>
          </a:p>
          <a:p>
            <a:pPr marL="914400" marR="0" lvl="3" indent="0" algn="l" rtl="0">
              <a:lnSpc>
                <a:spcPct val="100000"/>
              </a:lnSpc>
              <a:spcBef>
                <a:spcPts val="0"/>
              </a:spcBef>
              <a:spcAft>
                <a:spcPts val="0"/>
              </a:spcAft>
              <a:buClr>
                <a:schemeClr val="dk1"/>
              </a:buClr>
              <a:buSzPts val="1200"/>
              <a:buFont typeface="Noto Sans Symbols"/>
              <a:buNone/>
            </a:pPr>
            <a:endParaRPr sz="1200" b="0" i="0">
              <a:solidFill>
                <a:schemeClr val="dk1"/>
              </a:solidFill>
              <a:latin typeface="Calibri"/>
              <a:ea typeface="Calibri"/>
              <a:cs typeface="Calibri"/>
              <a:sym typeface="Calibri"/>
            </a:endParaRPr>
          </a:p>
          <a:p>
            <a:pPr marL="1257300" marR="0" lvl="3" indent="-342900" algn="l" rtl="0">
              <a:lnSpc>
                <a:spcPct val="100000"/>
              </a:lnSpc>
              <a:spcBef>
                <a:spcPts val="0"/>
              </a:spcBef>
              <a:spcAft>
                <a:spcPts val="0"/>
              </a:spcAft>
              <a:buClr>
                <a:schemeClr val="dk1"/>
              </a:buClr>
              <a:buSzPts val="1200"/>
              <a:buFont typeface="Noto Sans Symbols"/>
              <a:buChar char="✔"/>
            </a:pPr>
            <a:r>
              <a:rPr lang="fr-FR" sz="1200" b="0" i="0">
                <a:solidFill>
                  <a:schemeClr val="dk1"/>
                </a:solidFill>
                <a:latin typeface="Calibri"/>
                <a:ea typeface="Calibri"/>
                <a:cs typeface="Calibri"/>
                <a:sym typeface="Calibri"/>
              </a:rPr>
              <a:t>Sites réferents : c’est-à-dire le pourcentage du trafic vers le site web analysé provenant de sites web référents sur desktop.</a:t>
            </a:r>
            <a:endParaRPr/>
          </a:p>
          <a:p>
            <a:pPr marL="914400" marR="0" lvl="3" indent="0" algn="l" rtl="0">
              <a:lnSpc>
                <a:spcPct val="100000"/>
              </a:lnSpc>
              <a:spcBef>
                <a:spcPts val="0"/>
              </a:spcBef>
              <a:spcAft>
                <a:spcPts val="0"/>
              </a:spcAft>
              <a:buClr>
                <a:schemeClr val="dk1"/>
              </a:buClr>
              <a:buSzPts val="1200"/>
              <a:buFont typeface="Noto Sans Symbols"/>
              <a:buNone/>
            </a:pPr>
            <a:endParaRPr sz="1200" b="0" i="0">
              <a:solidFill>
                <a:schemeClr val="dk1"/>
              </a:solidFill>
              <a:latin typeface="Calibri"/>
              <a:ea typeface="Calibri"/>
              <a:cs typeface="Calibri"/>
              <a:sym typeface="Calibri"/>
            </a:endParaRPr>
          </a:p>
          <a:p>
            <a:pPr marL="1257300" marR="0" lvl="3" indent="-342900" algn="l" rtl="0">
              <a:lnSpc>
                <a:spcPct val="100000"/>
              </a:lnSpc>
              <a:spcBef>
                <a:spcPts val="0"/>
              </a:spcBef>
              <a:spcAft>
                <a:spcPts val="0"/>
              </a:spcAft>
              <a:buClr>
                <a:schemeClr val="dk1"/>
              </a:buClr>
              <a:buSzPts val="2400"/>
              <a:buFont typeface="Noto Sans Symbols"/>
              <a:buChar char="✔"/>
            </a:pPr>
            <a:r>
              <a:rPr lang="fr-FR" sz="2400"/>
              <a:t>Recherche organique: </a:t>
            </a:r>
            <a:r>
              <a:rPr lang="fr-FR" sz="1200" b="0" i="0">
                <a:solidFill>
                  <a:schemeClr val="dk1"/>
                </a:solidFill>
                <a:latin typeface="Calibri"/>
                <a:ea typeface="Calibri"/>
                <a:cs typeface="Calibri"/>
                <a:sym typeface="Calibri"/>
              </a:rPr>
              <a:t>le pourcentage de trafic provenant de la recherche organique sur ordinateur de bureau représente la proportion de visiteurs d'un site web qui arrivent sur le site via les résultats de recherche non payants (organiques)</a:t>
            </a:r>
            <a:endParaRPr/>
          </a:p>
          <a:p>
            <a:pPr marL="1257300" marR="0" lvl="3" indent="-266700" algn="l" rtl="0">
              <a:lnSpc>
                <a:spcPct val="100000"/>
              </a:lnSpc>
              <a:spcBef>
                <a:spcPts val="0"/>
              </a:spcBef>
              <a:spcAft>
                <a:spcPts val="0"/>
              </a:spcAft>
              <a:buClr>
                <a:schemeClr val="dk1"/>
              </a:buClr>
              <a:buSzPts val="1200"/>
              <a:buFont typeface="Noto Sans Symbols"/>
              <a:buNone/>
            </a:pPr>
            <a:endParaRPr sz="1200" b="0" i="0">
              <a:solidFill>
                <a:schemeClr val="dk1"/>
              </a:solidFill>
              <a:latin typeface="Calibri"/>
              <a:ea typeface="Calibri"/>
              <a:cs typeface="Calibri"/>
              <a:sym typeface="Calibri"/>
            </a:endParaRPr>
          </a:p>
          <a:p>
            <a:pPr marL="1257300" marR="0" lvl="3" indent="-342900" algn="l" rtl="0">
              <a:lnSpc>
                <a:spcPct val="100000"/>
              </a:lnSpc>
              <a:spcBef>
                <a:spcPts val="0"/>
              </a:spcBef>
              <a:spcAft>
                <a:spcPts val="0"/>
              </a:spcAft>
              <a:buClr>
                <a:schemeClr val="dk1"/>
              </a:buClr>
              <a:buSzPts val="1200"/>
              <a:buFont typeface="Noto Sans Symbols"/>
              <a:buChar char="✔"/>
            </a:pPr>
            <a:r>
              <a:rPr lang="fr-FR" sz="1200" b="0" i="0">
                <a:solidFill>
                  <a:schemeClr val="dk1"/>
                </a:solidFill>
                <a:latin typeface="Calibri"/>
                <a:ea typeface="Calibri"/>
                <a:cs typeface="Calibri"/>
                <a:sym typeface="Calibri"/>
              </a:rPr>
              <a:t>Reseaux : c’est a dire le pourcentage du trafic vers un site web provenant des réseaux de médias sociaux sur desktop représente la proportion de visiteurs du site qui accèdent à celui-ci via des liens provenant de plateformes de médias sociaux spécifiquement à partir d'ordinateurs de bureau.(Les réseaux de médias sociaux comprennent des plateformes telles que Facebook, Twitter, Instagram, LinkedIn, Pinterest, etc. Ces plateformes permettent aux utilisateurs de partager et de consommer du contenu, et les entreprises utilisent souvent ces canaux pour promouvoir leurs produits et services.)</a:t>
            </a:r>
            <a:endParaRPr/>
          </a:p>
          <a:p>
            <a:pPr marL="914400" marR="0" lvl="3" indent="0" algn="l" rtl="0">
              <a:lnSpc>
                <a:spcPct val="100000"/>
              </a:lnSpc>
              <a:spcBef>
                <a:spcPts val="0"/>
              </a:spcBef>
              <a:spcAft>
                <a:spcPts val="0"/>
              </a:spcAft>
              <a:buClr>
                <a:schemeClr val="dk1"/>
              </a:buClr>
              <a:buSzPts val="1200"/>
              <a:buFont typeface="Noto Sans Symbols"/>
              <a:buNone/>
            </a:pPr>
            <a:endParaRPr/>
          </a:p>
          <a:p>
            <a:pPr marL="1257300" marR="0" lvl="3" indent="-342900" algn="l" rtl="0">
              <a:lnSpc>
                <a:spcPct val="100000"/>
              </a:lnSpc>
              <a:spcBef>
                <a:spcPts val="0"/>
              </a:spcBef>
              <a:spcAft>
                <a:spcPts val="0"/>
              </a:spcAft>
              <a:buClr>
                <a:schemeClr val="dk1"/>
              </a:buClr>
              <a:buSzPts val="1200"/>
              <a:buFont typeface="Noto Sans Symbols"/>
              <a:buChar char="✔"/>
            </a:pPr>
            <a:r>
              <a:rPr lang="fr-FR" sz="1200" b="0" i="0">
                <a:solidFill>
                  <a:schemeClr val="dk1"/>
                </a:solidFill>
                <a:latin typeface="Calibri"/>
                <a:ea typeface="Calibri"/>
                <a:cs typeface="Calibri"/>
                <a:sym typeface="Calibri"/>
              </a:rPr>
              <a:t>Email: le pourcentage du trafic vers un site web provenant de l'email sur desktop représente la proportion de visiteurs du site qui accèdent à celui-ci via des liens provenant de campagnes d'email marketing spécifiquement à partir d'ordinateurs de bureau.</a:t>
            </a:r>
            <a:r>
              <a:rPr lang="fr-FR" sz="2400"/>
              <a:t/>
            </a:r>
            <a:br>
              <a:rPr lang="fr-FR" sz="2400"/>
            </a:br>
            <a:r>
              <a:rPr lang="fr-FR" sz="2400"/>
              <a:t/>
            </a:r>
            <a:br>
              <a:rPr lang="fr-FR" sz="2400"/>
            </a:br>
            <a:endParaRPr sz="2400">
              <a:latin typeface="DM Sans"/>
              <a:ea typeface="DM Sans"/>
              <a:cs typeface="DM Sans"/>
              <a:sym typeface="DM Sans"/>
            </a:endParaRPr>
          </a:p>
          <a:p>
            <a:pPr marL="0" marR="0" lvl="1" indent="0" algn="l" rtl="0">
              <a:lnSpc>
                <a:spcPct val="100000"/>
              </a:lnSpc>
              <a:spcBef>
                <a:spcPts val="0"/>
              </a:spcBef>
              <a:spcAft>
                <a:spcPts val="0"/>
              </a:spcAft>
              <a:buClr>
                <a:schemeClr val="dk1"/>
              </a:buClr>
              <a:buSzPts val="2400"/>
              <a:buFont typeface="Calibri"/>
              <a:buNone/>
            </a:pPr>
            <a:endParaRPr sz="2400">
              <a:latin typeface="DM Sans"/>
              <a:ea typeface="DM Sans"/>
              <a:cs typeface="DM Sans"/>
              <a:sym typeface="DM Sans"/>
            </a:endParaRPr>
          </a:p>
          <a:p>
            <a:pPr marL="0" marR="0" lvl="1" indent="0" algn="l" rtl="0">
              <a:lnSpc>
                <a:spcPct val="100000"/>
              </a:lnSpc>
              <a:spcBef>
                <a:spcPts val="0"/>
              </a:spcBef>
              <a:spcAft>
                <a:spcPts val="0"/>
              </a:spcAft>
              <a:buClr>
                <a:schemeClr val="dk1"/>
              </a:buClr>
              <a:buSzPts val="1200"/>
              <a:buFont typeface="Calibri"/>
              <a:buNone/>
            </a:pPr>
            <a:endParaRPr/>
          </a:p>
        </p:txBody>
      </p:sp>
      <p:sp>
        <p:nvSpPr>
          <p:cNvPr id="267" name="Google Shape;267;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•Le titre doit décrire le contenu de la page et contient les mots clés que les utilisateurs cherchent.</a:t>
            </a:r>
            <a:endParaRPr/>
          </a:p>
          <a:p>
            <a:pPr marL="171450" lvl="0" indent="-171450" algn="l" rtl="0">
              <a:spcBef>
                <a:spcPts val="0"/>
              </a:spcBef>
              <a:spcAft>
                <a:spcPts val="0"/>
              </a:spcAft>
              <a:buClr>
                <a:schemeClr val="dk1"/>
              </a:buClr>
              <a:buSzPts val="1200"/>
              <a:buFont typeface="Arial"/>
              <a:buChar char="•"/>
            </a:pPr>
            <a:r>
              <a:rPr lang="fr-FR" sz="1200" b="0" i="0">
                <a:solidFill>
                  <a:schemeClr val="dk1"/>
                </a:solidFill>
                <a:latin typeface="Calibri"/>
                <a:ea typeface="Calibri"/>
                <a:cs typeface="Calibri"/>
                <a:sym typeface="Calibri"/>
              </a:rPr>
              <a:t>Un titre bien optimisé avec des mots-clés pertinents peut améliorer le classement d'une page dans les résultats de recherche.</a:t>
            </a:r>
            <a:endParaRPr/>
          </a:p>
          <a:p>
            <a:pPr marL="171450" lvl="0" indent="-171450" algn="l" rtl="0">
              <a:spcBef>
                <a:spcPts val="0"/>
              </a:spcBef>
              <a:spcAft>
                <a:spcPts val="0"/>
              </a:spcAft>
              <a:buClr>
                <a:schemeClr val="dk1"/>
              </a:buClr>
              <a:buSzPts val="1200"/>
              <a:buFont typeface="Arial"/>
              <a:buChar char="•"/>
            </a:pPr>
            <a:r>
              <a:rPr lang="fr-FR" sz="1200" b="0" i="0">
                <a:solidFill>
                  <a:schemeClr val="dk1"/>
                </a:solidFill>
                <a:latin typeface="Calibri"/>
                <a:ea typeface="Calibri"/>
                <a:cs typeface="Calibri"/>
                <a:sym typeface="Calibri"/>
              </a:rPr>
              <a:t> Le titre de votre page doit contenir entre 10 et 12 mots, les plus représentatifs possibles du contenu de la page.</a:t>
            </a:r>
            <a:endParaRPr/>
          </a:p>
          <a:p>
            <a:pPr marL="171450" lvl="0" indent="-171450" algn="l" rtl="0">
              <a:spcBef>
                <a:spcPts val="0"/>
              </a:spcBef>
              <a:spcAft>
                <a:spcPts val="0"/>
              </a:spcAft>
              <a:buClr>
                <a:schemeClr val="dk1"/>
              </a:buClr>
              <a:buSzPts val="1200"/>
              <a:buFont typeface="Arial"/>
              <a:buChar char="•"/>
            </a:pPr>
            <a:r>
              <a:rPr lang="fr-FR" sz="1200" b="0" i="0">
                <a:solidFill>
                  <a:schemeClr val="dk1"/>
                </a:solidFill>
                <a:latin typeface="Calibri"/>
                <a:ea typeface="Calibri"/>
                <a:cs typeface="Calibri"/>
                <a:sym typeface="Calibri"/>
              </a:rPr>
              <a:t> Chaque page de votre site doit proposer un titre différent et représentatif du contenu qui y est proposé.</a:t>
            </a:r>
            <a:endParaRPr/>
          </a:p>
          <a:p>
            <a:pPr marL="0" lvl="0" indent="0" algn="l" rtl="0">
              <a:spcBef>
                <a:spcPts val="0"/>
              </a:spcBef>
              <a:spcAft>
                <a:spcPts val="0"/>
              </a:spcAft>
              <a:buClr>
                <a:schemeClr val="dk1"/>
              </a:buClr>
              <a:buSzPts val="1200"/>
              <a:buFont typeface="Arial"/>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fr-FR"/>
              <a:t/>
            </a:r>
            <a:br>
              <a:rPr lang="fr-FR"/>
            </a:br>
            <a:endParaRPr/>
          </a:p>
        </p:txBody>
      </p:sp>
      <p:sp>
        <p:nvSpPr>
          <p:cNvPr id="303" name="Google Shape;303;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200" b="0" i="0">
                <a:solidFill>
                  <a:schemeClr val="dk1"/>
                </a:solidFill>
                <a:latin typeface="Calibri"/>
                <a:ea typeface="Calibri"/>
                <a:cs typeface="Calibri"/>
                <a:sym typeface="Calibri"/>
              </a:rPr>
              <a:t>Les balises "Meta Description" ne sont pas un critère de pertinence pour les moteurs de recherche. Elles servent à afficher un texte de présentation dans les résultats de recherche </a:t>
            </a:r>
            <a:endParaRPr/>
          </a:p>
          <a:p>
            <a:pPr marL="0" lvl="0" indent="0" algn="l" rtl="0">
              <a:spcBef>
                <a:spcPts val="0"/>
              </a:spcBef>
              <a:spcAft>
                <a:spcPts val="0"/>
              </a:spcAft>
              <a:buNone/>
            </a:pPr>
            <a:r>
              <a:rPr lang="fr-FR" sz="1200" b="0" i="0">
                <a:solidFill>
                  <a:schemeClr val="dk1"/>
                </a:solidFill>
                <a:latin typeface="Calibri"/>
                <a:ea typeface="Calibri"/>
                <a:cs typeface="Calibri"/>
                <a:sym typeface="Calibri"/>
              </a:rPr>
              <a:t>Chaque page de votre site doit avoir une balise "Meta Description" différente, différentiante et assez longue.</a:t>
            </a:r>
            <a:endParaRPr/>
          </a:p>
          <a:p>
            <a:pPr marL="0" lvl="0" indent="0" algn="l" rtl="0">
              <a:spcBef>
                <a:spcPts val="0"/>
              </a:spcBef>
              <a:spcAft>
                <a:spcPts val="0"/>
              </a:spcAft>
              <a:buNone/>
            </a:pPr>
            <a:r>
              <a:rPr lang="fr-FR"/>
              <a:t/>
            </a:r>
            <a:br>
              <a:rPr lang="fr-FR"/>
            </a:br>
            <a:endParaRPr/>
          </a:p>
        </p:txBody>
      </p:sp>
      <p:sp>
        <p:nvSpPr>
          <p:cNvPr id="314" name="Google Shape;314;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ec8619cbb6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g1ec8619cbb6_0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fr-FR"/>
              <a:t>Lorsque vous utilisez des liens internes, la conclusion dépend généralement des objectifs spécifiques que vous poursuivez sur votre site web ou dans votre contenu. Cependant, voici quelques conclusions générales que l'on pourrait tirer de l'utilisation de liens internes efficaces :</a:t>
            </a:r>
            <a:endParaRPr/>
          </a:p>
          <a:p>
            <a:pPr marL="0" lvl="0" indent="0" algn="l" rtl="0">
              <a:lnSpc>
                <a:spcPct val="115000"/>
              </a:lnSpc>
              <a:spcBef>
                <a:spcPts val="0"/>
              </a:spcBef>
              <a:spcAft>
                <a:spcPts val="0"/>
              </a:spcAft>
              <a:buSzPts val="1100"/>
              <a:buNone/>
            </a:pPr>
            <a:r>
              <a:rPr lang="fr-FR" b="1"/>
              <a:t>Amélioration de l'expérience utilisateur</a:t>
            </a:r>
            <a:r>
              <a:rPr lang="fr-FR"/>
              <a:t>Les liens internes bien placés facilitent la navigation pour les utilisateurs</a:t>
            </a:r>
            <a:endParaRPr/>
          </a:p>
          <a:p>
            <a:pPr marL="0" lvl="0" indent="0" algn="l" rtl="0">
              <a:lnSpc>
                <a:spcPct val="115000"/>
              </a:lnSpc>
              <a:spcBef>
                <a:spcPts val="0"/>
              </a:spcBef>
              <a:spcAft>
                <a:spcPts val="0"/>
              </a:spcAft>
              <a:buSzPts val="1100"/>
              <a:buNone/>
            </a:pPr>
            <a:r>
              <a:rPr lang="fr-FR" b="1"/>
              <a:t>Optimisation du référencement (SEO)</a:t>
            </a:r>
            <a:r>
              <a:rPr lang="fr-FR"/>
              <a:t> Les liens internes peuvent contribuer à renforcer la structure de votre site pour les moteurs de recherche. Ils aident à distribuer l'autorité de page et à signaler les pages importantes, contribuant ainsi à améliorer le classement de votre site dans les résultats de recherche.</a:t>
            </a:r>
            <a:endParaRPr/>
          </a:p>
          <a:p>
            <a:pPr marL="0" lvl="0" indent="0" algn="l" rtl="0">
              <a:lnSpc>
                <a:spcPct val="115000"/>
              </a:lnSpc>
              <a:spcBef>
                <a:spcPts val="0"/>
              </a:spcBef>
              <a:spcAft>
                <a:spcPts val="0"/>
              </a:spcAft>
              <a:buSzPts val="1100"/>
              <a:buNone/>
            </a:pPr>
            <a:r>
              <a:rPr lang="fr-FR" b="1"/>
              <a:t>Réduction du taux de rebond :</a:t>
            </a:r>
            <a:r>
              <a:rPr lang="fr-FR"/>
              <a:t> En dirigeant les utilisateurs vers des pages connexes, les liens internes peuvent contribuer à réduire le taux de rebond. Si les visiteurs trouvent facilement ce qu'ils cherchent sur votre site, ils sont plus susceptibles de rester plus longtemps.</a:t>
            </a:r>
            <a:endParaRPr/>
          </a:p>
          <a:p>
            <a:pPr marL="0" lvl="0" indent="0" algn="l" rtl="0">
              <a:spcBef>
                <a:spcPts val="0"/>
              </a:spcBef>
              <a:spcAft>
                <a:spcPts val="0"/>
              </a:spcAft>
              <a:buNone/>
            </a:pPr>
            <a:endParaRPr/>
          </a:p>
        </p:txBody>
      </p:sp>
      <p:sp>
        <p:nvSpPr>
          <p:cNvPr id="325" name="Google Shape;325;g1ec8619cbb6_0_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ec8619cbb6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g1ec8619cbb6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le titre </a:t>
            </a:r>
            <a:endParaRPr/>
          </a:p>
        </p:txBody>
      </p:sp>
      <p:sp>
        <p:nvSpPr>
          <p:cNvPr id="335" name="Google Shape;335;g1ec8619cbb6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ec8619cbb6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g1ec8619cbb6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la balise meta description  de votre page contient moins de 70 caractere  </a:t>
            </a:r>
            <a:endParaRPr/>
          </a:p>
          <a:p>
            <a:pPr marL="0" lvl="0" indent="0" algn="l" rtl="0">
              <a:spcBef>
                <a:spcPts val="0"/>
              </a:spcBef>
              <a:spcAft>
                <a:spcPts val="0"/>
              </a:spcAft>
              <a:buNone/>
            </a:pPr>
            <a:r>
              <a:rPr lang="fr-FR"/>
              <a:t>votre descripption et largement trop courts </a:t>
            </a:r>
            <a:endParaRPr/>
          </a:p>
          <a:p>
            <a:pPr marL="0" lvl="0" indent="0" algn="l" rtl="0">
              <a:spcBef>
                <a:spcPts val="0"/>
              </a:spcBef>
              <a:spcAft>
                <a:spcPts val="0"/>
              </a:spcAft>
              <a:buClr>
                <a:schemeClr val="dk1"/>
              </a:buClr>
              <a:buFont typeface="Arial"/>
              <a:buNone/>
            </a:pPr>
            <a:r>
              <a:rPr lang="fr-FR"/>
              <a:t>la balises "Meta Description" ne sont pas un critère de pertinence pour les moteurs de recherche. Elles servent à afficher un texte de présentation dans les résultats de recherche </a:t>
            </a:r>
            <a:endParaRPr/>
          </a:p>
          <a:p>
            <a:pPr marL="0" lvl="0" indent="0" algn="l" rtl="0">
              <a:spcBef>
                <a:spcPts val="0"/>
              </a:spcBef>
              <a:spcAft>
                <a:spcPts val="0"/>
              </a:spcAft>
              <a:buClr>
                <a:schemeClr val="dk1"/>
              </a:buClr>
              <a:buFont typeface="Arial"/>
              <a:buNone/>
            </a:pPr>
            <a:r>
              <a:rPr lang="fr-FR"/>
              <a:t>Chaque page de votre site doit avoir une balise "Meta Description" différente,et assez longue.</a:t>
            </a:r>
            <a:endParaRPr/>
          </a:p>
          <a:p>
            <a:pPr marL="0" lvl="0" indent="0" algn="l" rtl="0">
              <a:spcBef>
                <a:spcPts val="0"/>
              </a:spcBef>
              <a:spcAft>
                <a:spcPts val="0"/>
              </a:spcAft>
              <a:buNone/>
            </a:pPr>
            <a:endParaRPr/>
          </a:p>
        </p:txBody>
      </p:sp>
      <p:sp>
        <p:nvSpPr>
          <p:cNvPr id="347" name="Google Shape;347;g1ec8619cbb6_0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fr-FR"/>
              <a:t>Lorsque vous utilisez des liens internes, la conclusion dépend généralement des objectifs spécifiques que vous poursuivez sur votre site web ou dans votre contenu. Cependant, voici quelques conclusions générales que l'on pourrait tirer de l'utilisation de liens internes efficaces :</a:t>
            </a:r>
            <a:endParaRPr/>
          </a:p>
          <a:p>
            <a:pPr marL="0" lvl="0" indent="0" algn="l" rtl="0">
              <a:lnSpc>
                <a:spcPct val="115000"/>
              </a:lnSpc>
              <a:spcBef>
                <a:spcPts val="0"/>
              </a:spcBef>
              <a:spcAft>
                <a:spcPts val="0"/>
              </a:spcAft>
              <a:buClr>
                <a:schemeClr val="dk1"/>
              </a:buClr>
              <a:buSzPts val="1100"/>
              <a:buFont typeface="Arial"/>
              <a:buNone/>
            </a:pPr>
            <a:r>
              <a:rPr lang="fr-FR" b="1"/>
              <a:t>Amélioration de l'expérience utilisateur</a:t>
            </a:r>
            <a:r>
              <a:rPr lang="fr-FR"/>
              <a:t>Les liens internes bien placés facilitent la navigation pour les utilisateurs</a:t>
            </a:r>
            <a:endParaRPr/>
          </a:p>
          <a:p>
            <a:pPr marL="0" lvl="0" indent="0" algn="l" rtl="0">
              <a:lnSpc>
                <a:spcPct val="115000"/>
              </a:lnSpc>
              <a:spcBef>
                <a:spcPts val="0"/>
              </a:spcBef>
              <a:spcAft>
                <a:spcPts val="0"/>
              </a:spcAft>
              <a:buClr>
                <a:schemeClr val="dk1"/>
              </a:buClr>
              <a:buSzPts val="1100"/>
              <a:buFont typeface="Arial"/>
              <a:buNone/>
            </a:pPr>
            <a:r>
              <a:rPr lang="fr-FR" b="1"/>
              <a:t>Optimisation du référencement (SEO)</a:t>
            </a:r>
            <a:r>
              <a:rPr lang="fr-FR"/>
              <a:t> Les liens internes peuvent contribuer à renforcer la structure de votre site pour les moteurs de recherche. Ils aident à distribuer l'autorité de page et à signaler les pages importantes, contribuant ainsi à améliorer le classement de votre site dans les résultats de recherche.</a:t>
            </a:r>
            <a:endParaRPr/>
          </a:p>
          <a:p>
            <a:pPr marL="0" lvl="0" indent="0" algn="l" rtl="0">
              <a:lnSpc>
                <a:spcPct val="115000"/>
              </a:lnSpc>
              <a:spcBef>
                <a:spcPts val="0"/>
              </a:spcBef>
              <a:spcAft>
                <a:spcPts val="0"/>
              </a:spcAft>
              <a:buClr>
                <a:schemeClr val="dk1"/>
              </a:buClr>
              <a:buSzPts val="1100"/>
              <a:buFont typeface="Arial"/>
              <a:buNone/>
            </a:pPr>
            <a:r>
              <a:rPr lang="fr-FR" b="1"/>
              <a:t>Réduction du taux de rebond :</a:t>
            </a:r>
            <a:r>
              <a:rPr lang="fr-FR"/>
              <a:t> En dirigeant les utilisateurs vers des pages connexes, les liens internes peuvent contribuer à réduire le taux de rebond. Si les visiteurs trouvent facilement ce qu'ils cherchent sur votre site, ils sont plus susceptibles de rester plus longtemps.</a:t>
            </a:r>
            <a:endParaRPr/>
          </a:p>
          <a:p>
            <a:pPr marL="0" lvl="0" indent="0" algn="l" rtl="0">
              <a:spcBef>
                <a:spcPts val="0"/>
              </a:spcBef>
              <a:spcAft>
                <a:spcPts val="0"/>
              </a:spcAft>
              <a:buNone/>
            </a:pPr>
            <a:endParaRPr/>
          </a:p>
        </p:txBody>
      </p:sp>
      <p:sp>
        <p:nvSpPr>
          <p:cNvPr id="358" name="Google Shape;35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a:solidFill>
                  <a:srgbClr val="374151"/>
                </a:solidFill>
                <a:latin typeface="Roboto"/>
                <a:ea typeface="Roboto"/>
                <a:cs typeface="Roboto"/>
                <a:sym typeface="Roboto"/>
              </a:rPr>
              <a:t>La comparaison entre Mytek et d'autres sites concurrents est une démarche exhaustive visant à offrir aux consommateurs une perspective complète pour leurs achats en ligne. Elle explore plusieurs aspects essentiels, notamment la variété de produits, l'expérience utilisateur, les politiques tarifaires, le service client, les politiques de livraison et de retour, ainsi que la réputation globale.</a:t>
            </a:r>
            <a:endParaRPr/>
          </a:p>
        </p:txBody>
      </p:sp>
      <p:sp>
        <p:nvSpPr>
          <p:cNvPr id="367" name="Google Shape;36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Noto Sans Symbols"/>
              <a:buChar char="❑"/>
            </a:pPr>
            <a:r>
              <a:rPr lang="fr-FR"/>
              <a:t>Quelques idées de mots clés recherche pour un site mytek </a:t>
            </a:r>
            <a:endParaRPr/>
          </a:p>
          <a:p>
            <a:pPr marL="0" lvl="0" indent="-88900" algn="l" rtl="0">
              <a:spcBef>
                <a:spcPts val="0"/>
              </a:spcBef>
              <a:spcAft>
                <a:spcPts val="0"/>
              </a:spcAft>
              <a:buSzPts val="1400"/>
              <a:buChar char="❑"/>
            </a:pPr>
            <a:r>
              <a:rPr lang="fr-FR">
                <a:solidFill>
                  <a:srgbClr val="374151"/>
                </a:solidFill>
                <a:latin typeface="Roboto"/>
                <a:ea typeface="Roboto"/>
                <a:cs typeface="Roboto"/>
                <a:sym typeface="Roboto"/>
              </a:rPr>
              <a:t>La recherche de mots-clés pour le site Mytek représente une stratégie fondamentale pour optimiser sa visibilité en ligne. Elle implique l'identification de termes spécifiques liés à l'électronique et à la technologie, tels que des marques renommées, des catégories de produits et des éléments innovants. Par exemple, des mots-clés comme "</a:t>
            </a:r>
            <a:r>
              <a:rPr lang="fr-FR"/>
              <a:t>mytek tunisie </a:t>
            </a:r>
            <a:r>
              <a:rPr lang="fr-FR">
                <a:solidFill>
                  <a:srgbClr val="374151"/>
                </a:solidFill>
                <a:latin typeface="Roboto"/>
                <a:ea typeface="Roboto"/>
                <a:cs typeface="Roboto"/>
                <a:sym typeface="Roboto"/>
              </a:rPr>
              <a:t>" ou " Mytek charguia" sont soigneusement sélectionnés pour refléter les produits phares du site. </a:t>
            </a:r>
            <a:endParaRPr/>
          </a:p>
          <a:p>
            <a:pPr marL="1085850" lvl="2" indent="-95250" algn="l" rtl="0">
              <a:spcBef>
                <a:spcPts val="0"/>
              </a:spcBef>
              <a:spcAft>
                <a:spcPts val="0"/>
              </a:spcAft>
              <a:buClr>
                <a:schemeClr val="dk1"/>
              </a:buClr>
              <a:buSzPts val="1200"/>
              <a:buFont typeface="Noto Sans Symbols"/>
              <a:buNone/>
            </a:pPr>
            <a:r>
              <a:rPr lang="fr-FR"/>
              <a:t>exple:</a:t>
            </a:r>
            <a:endParaRPr/>
          </a:p>
          <a:p>
            <a:pPr marL="1085850" lvl="2" indent="-171450" algn="l" rtl="0">
              <a:spcBef>
                <a:spcPts val="0"/>
              </a:spcBef>
              <a:spcAft>
                <a:spcPts val="0"/>
              </a:spcAft>
              <a:buClr>
                <a:schemeClr val="dk1"/>
              </a:buClr>
              <a:buSzPts val="1200"/>
              <a:buFont typeface="Noto Sans Symbols"/>
              <a:buChar char="⮚"/>
            </a:pPr>
            <a:r>
              <a:rPr lang="fr-FR"/>
              <a:t>Le mot clé mytek tunisie a un volume de recherche de 8,100 recherche, et un niveau de difficulté élevé (46)</a:t>
            </a:r>
            <a:endParaRPr/>
          </a:p>
          <a:p>
            <a:pPr marL="0" lvl="0" indent="0" algn="l" rtl="0">
              <a:spcBef>
                <a:spcPts val="0"/>
              </a:spcBef>
              <a:spcAft>
                <a:spcPts val="0"/>
              </a:spcAft>
              <a:buNone/>
            </a:pPr>
            <a:endParaRPr/>
          </a:p>
          <a:p>
            <a:pPr marL="914400" lvl="2" indent="0" algn="l" rtl="0">
              <a:spcBef>
                <a:spcPts val="0"/>
              </a:spcBef>
              <a:spcAft>
                <a:spcPts val="0"/>
              </a:spcAft>
              <a:buClr>
                <a:schemeClr val="dk1"/>
              </a:buClr>
              <a:buSzPts val="1200"/>
              <a:buFont typeface="Noto Sans Symbols"/>
              <a:buNone/>
            </a:pPr>
            <a:endParaRPr/>
          </a:p>
        </p:txBody>
      </p:sp>
      <p:sp>
        <p:nvSpPr>
          <p:cNvPr id="166" name="Google Shape;16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Noto Sans Symbols"/>
              <a:buChar char="❑"/>
            </a:pPr>
            <a:r>
              <a:rPr lang="fr-FR"/>
              <a:t>Quelques idées de mots clés recherche pour un site mytek </a:t>
            </a:r>
            <a:endParaRPr/>
          </a:p>
          <a:p>
            <a:pPr marL="0" lvl="0" indent="-88900" algn="l" rtl="0">
              <a:spcBef>
                <a:spcPts val="0"/>
              </a:spcBef>
              <a:spcAft>
                <a:spcPts val="0"/>
              </a:spcAft>
              <a:buSzPts val="1400"/>
              <a:buChar char="❑"/>
            </a:pPr>
            <a:r>
              <a:rPr lang="fr-FR">
                <a:solidFill>
                  <a:srgbClr val="374151"/>
                </a:solidFill>
                <a:latin typeface="Roboto"/>
                <a:ea typeface="Roboto"/>
                <a:cs typeface="Roboto"/>
                <a:sym typeface="Roboto"/>
              </a:rPr>
              <a:t>La recherche de mots-clés pour le site tunisianet représente une stratégie fondamentale pour optimiser sa visibilité en ligne. Elle implique l'identification de termes spécifiques liés à l'électronique et à la technologie, tels que des marques renommées, des catégories de produits et des éléments innovants. Par exemple, des mots-clés comme "</a:t>
            </a:r>
            <a:r>
              <a:rPr lang="fr-FR"/>
              <a:t>tunisianet sousse </a:t>
            </a:r>
            <a:r>
              <a:rPr lang="fr-FR">
                <a:solidFill>
                  <a:srgbClr val="374151"/>
                </a:solidFill>
                <a:latin typeface="Roboto"/>
                <a:ea typeface="Roboto"/>
                <a:cs typeface="Roboto"/>
                <a:sym typeface="Roboto"/>
              </a:rPr>
              <a:t>" ou "tunisianet pc gamer" sont soigneusement sélectionnés pour refléter les produits phares du site. </a:t>
            </a:r>
            <a:endParaRPr/>
          </a:p>
          <a:p>
            <a:pPr marL="1085850" lvl="2" indent="-95250" algn="l" rtl="0">
              <a:spcBef>
                <a:spcPts val="0"/>
              </a:spcBef>
              <a:spcAft>
                <a:spcPts val="0"/>
              </a:spcAft>
              <a:buClr>
                <a:schemeClr val="dk1"/>
              </a:buClr>
              <a:buSzPts val="1200"/>
              <a:buFont typeface="Noto Sans Symbols"/>
              <a:buNone/>
            </a:pPr>
            <a:endParaRPr/>
          </a:p>
          <a:p>
            <a:pPr marL="1085850" lvl="2" indent="-171450" algn="l" rtl="0">
              <a:spcBef>
                <a:spcPts val="0"/>
              </a:spcBef>
              <a:spcAft>
                <a:spcPts val="0"/>
              </a:spcAft>
              <a:buClr>
                <a:schemeClr val="dk1"/>
              </a:buClr>
              <a:buSzPts val="1200"/>
              <a:buFont typeface="Noto Sans Symbols"/>
              <a:buChar char="⮚"/>
            </a:pPr>
            <a:r>
              <a:rPr lang="fr-FR"/>
              <a:t>Le mot clé tunisianet sousse a un volume de recherche de 1,000 recherche, et un niveau de difficulté élevé (4 3)</a:t>
            </a:r>
            <a:endParaRPr/>
          </a:p>
          <a:p>
            <a:pPr marL="914400" lvl="2" indent="0" algn="l" rtl="0">
              <a:spcBef>
                <a:spcPts val="0"/>
              </a:spcBef>
              <a:spcAft>
                <a:spcPts val="0"/>
              </a:spcAft>
              <a:buClr>
                <a:schemeClr val="dk1"/>
              </a:buClr>
              <a:buSzPts val="1200"/>
              <a:buFont typeface="Noto Sans Symbols"/>
              <a:buNone/>
            </a:pPr>
            <a:endParaRPr/>
          </a:p>
          <a:p>
            <a:pPr marL="0" lvl="0" indent="0" algn="l" rtl="0">
              <a:spcBef>
                <a:spcPts val="0"/>
              </a:spcBef>
              <a:spcAft>
                <a:spcPts val="0"/>
              </a:spcAft>
              <a:buNone/>
            </a:pPr>
            <a:endParaRPr/>
          </a:p>
        </p:txBody>
      </p:sp>
      <p:sp>
        <p:nvSpPr>
          <p:cNvPr id="177" name="Google Shape;17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a:solidFill>
                  <a:srgbClr val="374151"/>
                </a:solidFill>
                <a:latin typeface="Roboto"/>
                <a:ea typeface="Roboto"/>
                <a:cs typeface="Roboto"/>
                <a:sym typeface="Roboto"/>
              </a:rPr>
              <a:t>Cette figure illustre une représentation d'un sitemap de Mytek. En effet le sitemap aide les moteurs de recherche à explorer et indexer efficacement les pages d'un site. Nous allons mettre l’accent sur les éléments pertinents pour un audit SEO :</a:t>
            </a:r>
            <a:endParaRPr>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fr-FR">
                <a:solidFill>
                  <a:srgbClr val="374151"/>
                </a:solidFill>
                <a:latin typeface="Roboto"/>
                <a:ea typeface="Roboto"/>
                <a:cs typeface="Roboto"/>
                <a:sym typeface="Roboto"/>
              </a:rPr>
              <a:t>Les balises </a:t>
            </a:r>
            <a:r>
              <a:rPr lang="fr-FR" sz="1050">
                <a:solidFill>
                  <a:srgbClr val="374151"/>
                </a:solidFill>
                <a:latin typeface="Courier New"/>
                <a:ea typeface="Courier New"/>
                <a:cs typeface="Courier New"/>
                <a:sym typeface="Courier New"/>
              </a:rPr>
              <a:t>&lt;changefreq&gt;</a:t>
            </a:r>
            <a:r>
              <a:rPr lang="fr-FR">
                <a:solidFill>
                  <a:srgbClr val="374151"/>
                </a:solidFill>
                <a:latin typeface="Roboto"/>
                <a:ea typeface="Roboto"/>
                <a:cs typeface="Roboto"/>
                <a:sym typeface="Roboto"/>
              </a:rPr>
              <a:t> indiquent la fréquence à laquelle les pages sont susceptibles d'être mises à jour. La plupart des pages de site mytek ont une fréquence de changement définie à "daily" (quotidienne), ce qui suggère une mise à jour régulière du contenu.</a:t>
            </a:r>
            <a:endParaRPr>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fr-FR">
                <a:solidFill>
                  <a:srgbClr val="374151"/>
                </a:solidFill>
                <a:latin typeface="Roboto"/>
                <a:ea typeface="Roboto"/>
                <a:cs typeface="Roboto"/>
                <a:sym typeface="Roboto"/>
              </a:rPr>
              <a:t>La balise </a:t>
            </a:r>
            <a:r>
              <a:rPr lang="fr-FR" sz="950">
                <a:solidFill>
                  <a:srgbClr val="188038"/>
                </a:solidFill>
                <a:latin typeface="Courier New"/>
                <a:ea typeface="Courier New"/>
                <a:cs typeface="Courier New"/>
                <a:sym typeface="Courier New"/>
              </a:rPr>
              <a:t>&lt;priority&gt;</a:t>
            </a:r>
            <a:r>
              <a:rPr lang="fr-FR">
                <a:solidFill>
                  <a:srgbClr val="374151"/>
                </a:solidFill>
                <a:latin typeface="Roboto"/>
                <a:ea typeface="Roboto"/>
                <a:cs typeface="Roboto"/>
                <a:sym typeface="Roboto"/>
              </a:rPr>
              <a:t> indique l'importance relative des pages par rapport aux autres pages du site. Toutes les pages de site mytek  ont une priorité définie à 0.9, ce qui suggère que toutes les pages sont considérées comme importantes.</a:t>
            </a:r>
            <a:endParaRPr>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fr-FR">
                <a:solidFill>
                  <a:srgbClr val="374151"/>
                </a:solidFill>
                <a:latin typeface="Roboto"/>
                <a:ea typeface="Roboto"/>
                <a:cs typeface="Roboto"/>
                <a:sym typeface="Roboto"/>
              </a:rPr>
              <a:t>La balise </a:t>
            </a:r>
            <a:r>
              <a:rPr lang="fr-FR" sz="950">
                <a:solidFill>
                  <a:srgbClr val="188038"/>
                </a:solidFill>
                <a:latin typeface="Courier New"/>
                <a:ea typeface="Courier New"/>
                <a:cs typeface="Courier New"/>
                <a:sym typeface="Courier New"/>
              </a:rPr>
              <a:t>&lt;lastmod&gt;</a:t>
            </a:r>
            <a:r>
              <a:rPr lang="fr-FR">
                <a:solidFill>
                  <a:srgbClr val="374151"/>
                </a:solidFill>
                <a:latin typeface="Roboto"/>
                <a:ea typeface="Roboto"/>
                <a:cs typeface="Roboto"/>
                <a:sym typeface="Roboto"/>
              </a:rPr>
              <a:t> indique la dernière date de modification de chaque page. Par exemple pour la page Page de Cartes Réseau  la Dernière modification est faite le 9 novembre 2023.</a:t>
            </a:r>
            <a:endParaRPr>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fr-FR">
                <a:solidFill>
                  <a:srgbClr val="374151"/>
                </a:solidFill>
                <a:latin typeface="Roboto"/>
                <a:ea typeface="Roboto"/>
                <a:cs typeface="Roboto"/>
                <a:sym typeface="Roboto"/>
              </a:rPr>
              <a:t>L'inclusion de l'espace de noms pour les images et l'ajout d'informations sur les images suggèrent une considération pour l'optimisation des images pour les moteurs de recherche.</a:t>
            </a:r>
            <a:endParaRPr>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fr-FR">
                <a:solidFill>
                  <a:srgbClr val="374151"/>
                </a:solidFill>
                <a:latin typeface="Roboto"/>
                <a:ea typeface="Roboto"/>
                <a:cs typeface="Roboto"/>
                <a:sym typeface="Roboto"/>
              </a:rPr>
              <a:t>Des pages spécifiques liées à l'informatique, à l'impression, à la téléphonie, etc., sont incluses dans le plan de site. Chaque page a des détails spécifiques de dernière modification, fréquence de changement et priorité.</a:t>
            </a:r>
            <a:endParaRPr>
              <a:solidFill>
                <a:srgbClr val="374151"/>
              </a:solidFill>
              <a:latin typeface="Roboto"/>
              <a:ea typeface="Roboto"/>
              <a:cs typeface="Roboto"/>
              <a:sym typeface="Roboto"/>
            </a:endParaRPr>
          </a:p>
          <a:p>
            <a:pPr marL="457200" lvl="0" indent="0" algn="l" rtl="0">
              <a:lnSpc>
                <a:spcPct val="115000"/>
              </a:lnSpc>
              <a:spcBef>
                <a:spcPts val="0"/>
              </a:spcBef>
              <a:spcAft>
                <a:spcPts val="0"/>
              </a:spcAft>
              <a:buNone/>
            </a:pPr>
            <a:endParaRPr>
              <a:solidFill>
                <a:srgbClr val="374151"/>
              </a:solidFill>
              <a:latin typeface="Roboto"/>
              <a:ea typeface="Roboto"/>
              <a:cs typeface="Roboto"/>
              <a:sym typeface="Roboto"/>
            </a:endParaRPr>
          </a:p>
          <a:p>
            <a:pPr marL="0" lvl="0" indent="0" algn="l" rtl="0">
              <a:spcBef>
                <a:spcPts val="0"/>
              </a:spcBef>
              <a:spcAft>
                <a:spcPts val="0"/>
              </a:spcAft>
              <a:buNone/>
            </a:pPr>
            <a:r>
              <a:rPr lang="fr-FR">
                <a:solidFill>
                  <a:srgbClr val="374151"/>
                </a:solidFill>
                <a:latin typeface="Roboto"/>
                <a:ea typeface="Roboto"/>
                <a:cs typeface="Roboto"/>
                <a:sym typeface="Roboto"/>
              </a:rPr>
              <a:t> </a:t>
            </a:r>
            <a:endParaRPr/>
          </a:p>
        </p:txBody>
      </p:sp>
      <p:sp>
        <p:nvSpPr>
          <p:cNvPr id="187" name="Google Shape;18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sz="1300">
                <a:latin typeface="Arial"/>
                <a:ea typeface="Arial"/>
                <a:cs typeface="Arial"/>
                <a:sym typeface="Arial"/>
              </a:rPr>
              <a:t>Pour le site tunisia net :</a:t>
            </a:r>
            <a:endParaRPr sz="1300">
              <a:latin typeface="Arial"/>
              <a:ea typeface="Arial"/>
              <a:cs typeface="Arial"/>
              <a:sym typeface="Arial"/>
            </a:endParaRPr>
          </a:p>
          <a:p>
            <a:pPr marL="457200" lvl="0" indent="-311150" algn="l" rtl="0">
              <a:spcBef>
                <a:spcPts val="0"/>
              </a:spcBef>
              <a:spcAft>
                <a:spcPts val="0"/>
              </a:spcAft>
              <a:buClr>
                <a:srgbClr val="374151"/>
              </a:buClr>
              <a:buSzPts val="1300"/>
              <a:buFont typeface="Arial"/>
              <a:buChar char="●"/>
            </a:pPr>
            <a:r>
              <a:rPr lang="fr-FR" sz="1300">
                <a:solidFill>
                  <a:srgbClr val="374151"/>
                </a:solidFill>
                <a:latin typeface="Arial"/>
                <a:ea typeface="Arial"/>
                <a:cs typeface="Arial"/>
                <a:sym typeface="Arial"/>
              </a:rPr>
              <a:t>la plupart des pages est définie à "daily" (quotidienne), suggérant une mise à jour régulière du contenu sur le site Tunisianet.</a:t>
            </a:r>
            <a:endParaRPr sz="1300">
              <a:solidFill>
                <a:srgbClr val="374151"/>
              </a:solidFill>
              <a:latin typeface="Arial"/>
              <a:ea typeface="Arial"/>
              <a:cs typeface="Arial"/>
              <a:sym typeface="Arial"/>
            </a:endParaRPr>
          </a:p>
          <a:p>
            <a:pPr marL="457200" lvl="0" indent="-311150" algn="l" rtl="0">
              <a:spcBef>
                <a:spcPts val="0"/>
              </a:spcBef>
              <a:spcAft>
                <a:spcPts val="0"/>
              </a:spcAft>
              <a:buClr>
                <a:srgbClr val="374151"/>
              </a:buClr>
              <a:buSzPts val="1300"/>
              <a:buFont typeface="Arial"/>
              <a:buChar char="●"/>
            </a:pPr>
            <a:r>
              <a:rPr lang="fr-FR">
                <a:solidFill>
                  <a:srgbClr val="374151"/>
                </a:solidFill>
                <a:latin typeface="Roboto"/>
                <a:ea typeface="Roboto"/>
                <a:cs typeface="Roboto"/>
                <a:sym typeface="Roboto"/>
              </a:rPr>
              <a:t>certaines pages ont une priorité 0.9 cela signifie qu’elles sont considérée comme importantes tandis que d'autres ont une priorité de 0.8, cela suggère une légère différence dans l'importance. Les pages avec une priorité de 0.9 sont légèrement plus centrales, tandis que celles avec une priorité de 0.8 sont également importantes mais peuvent être un peu moins prioritaires en termes de hiérarchie sur le site.</a:t>
            </a:r>
            <a:endParaRPr sz="1300">
              <a:solidFill>
                <a:srgbClr val="374151"/>
              </a:solidFill>
              <a:latin typeface="Arial"/>
              <a:ea typeface="Arial"/>
              <a:cs typeface="Arial"/>
              <a:sym typeface="Arial"/>
            </a:endParaRPr>
          </a:p>
        </p:txBody>
      </p:sp>
      <p:sp>
        <p:nvSpPr>
          <p:cNvPr id="196" name="Google Shape;19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4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4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4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4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4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4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5"/>
          <p:cNvSpPr>
            <a:spLocks noGrp="1"/>
          </p:cNvSpPr>
          <p:nvPr>
            <p:ph type="pic" idx="2"/>
          </p:nvPr>
        </p:nvSpPr>
        <p:spPr>
          <a:xfrm>
            <a:off x="1792288" y="612775"/>
            <a:ext cx="5486400" cy="4114800"/>
          </a:xfrm>
          <a:prstGeom prst="rect">
            <a:avLst/>
          </a:prstGeom>
          <a:noFill/>
          <a:ln>
            <a:noFill/>
          </a:ln>
        </p:spPr>
      </p:sp>
      <p:sp>
        <p:nvSpPr>
          <p:cNvPr id="68" name="Google Shape;68;p4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6664" b="-1666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 name="Google Shape;89;p1"/>
          <p:cNvSpPr/>
          <p:nvPr/>
        </p:nvSpPr>
        <p:spPr>
          <a:xfrm rot="10800000">
            <a:off x="-2202216" y="-2924647"/>
            <a:ext cx="8809803" cy="5372100"/>
          </a:xfrm>
          <a:custGeom>
            <a:avLst/>
            <a:gdLst/>
            <a:ahLst/>
            <a:cxnLst/>
            <a:rect l="l" t="t" r="r" b="b"/>
            <a:pathLst>
              <a:path w="8809803" h="5372100" extrusionOk="0">
                <a:moveTo>
                  <a:pt x="7259134" y="0"/>
                </a:moveTo>
                <a:lnTo>
                  <a:pt x="1550670" y="0"/>
                </a:lnTo>
                <a:lnTo>
                  <a:pt x="0" y="2686050"/>
                </a:lnTo>
                <a:lnTo>
                  <a:pt x="1550670" y="5372100"/>
                </a:lnTo>
                <a:lnTo>
                  <a:pt x="7259134" y="5372100"/>
                </a:lnTo>
                <a:lnTo>
                  <a:pt x="8809803" y="2686050"/>
                </a:lnTo>
                <a:lnTo>
                  <a:pt x="7259134" y="0"/>
                </a:lnTo>
                <a:close/>
              </a:path>
            </a:pathLst>
          </a:custGeom>
          <a:solidFill>
            <a:srgbClr val="1836B2"/>
          </a:solidFill>
          <a:ln>
            <a:noFill/>
          </a:ln>
        </p:spPr>
      </p:sp>
      <p:sp>
        <p:nvSpPr>
          <p:cNvPr id="90" name="Google Shape;90;p1"/>
          <p:cNvSpPr/>
          <p:nvPr/>
        </p:nvSpPr>
        <p:spPr>
          <a:xfrm>
            <a:off x="4105179" y="8090781"/>
            <a:ext cx="4742962" cy="4392438"/>
          </a:xfrm>
          <a:custGeom>
            <a:avLst/>
            <a:gdLst/>
            <a:ahLst/>
            <a:cxnLst/>
            <a:rect l="l" t="t" r="r" b="b"/>
            <a:pathLst>
              <a:path w="5800804" h="5372100" extrusionOk="0">
                <a:moveTo>
                  <a:pt x="4250134" y="0"/>
                </a:moveTo>
                <a:lnTo>
                  <a:pt x="1550670" y="0"/>
                </a:lnTo>
                <a:lnTo>
                  <a:pt x="0" y="2686050"/>
                </a:lnTo>
                <a:lnTo>
                  <a:pt x="1550670" y="5372100"/>
                </a:lnTo>
                <a:lnTo>
                  <a:pt x="4250134" y="5372100"/>
                </a:lnTo>
                <a:lnTo>
                  <a:pt x="5800804" y="2686050"/>
                </a:lnTo>
                <a:lnTo>
                  <a:pt x="4250134" y="0"/>
                </a:lnTo>
                <a:close/>
              </a:path>
            </a:pathLst>
          </a:custGeom>
          <a:solidFill>
            <a:srgbClr val="A066CB"/>
          </a:solidFill>
          <a:ln>
            <a:noFill/>
          </a:ln>
        </p:spPr>
      </p:sp>
      <p:grpSp>
        <p:nvGrpSpPr>
          <p:cNvPr id="91" name="Google Shape;91;p1"/>
          <p:cNvGrpSpPr/>
          <p:nvPr/>
        </p:nvGrpSpPr>
        <p:grpSpPr>
          <a:xfrm>
            <a:off x="4571999" y="3619500"/>
            <a:ext cx="13226823" cy="3462833"/>
            <a:chOff x="0" y="663152"/>
            <a:chExt cx="10765704" cy="3936412"/>
          </a:xfrm>
        </p:grpSpPr>
        <p:sp>
          <p:nvSpPr>
            <p:cNvPr id="92" name="Google Shape;92;p1"/>
            <p:cNvSpPr txBox="1"/>
            <p:nvPr/>
          </p:nvSpPr>
          <p:spPr>
            <a:xfrm>
              <a:off x="0" y="3025157"/>
              <a:ext cx="10765704" cy="1574407"/>
            </a:xfrm>
            <a:prstGeom prst="rect">
              <a:avLst/>
            </a:prstGeom>
            <a:noFill/>
            <a:ln>
              <a:noFill/>
            </a:ln>
          </p:spPr>
          <p:txBody>
            <a:bodyPr spcFirstLastPara="1" wrap="square" lIns="0" tIns="0" rIns="0" bIns="0" anchor="t" anchorCtr="0">
              <a:spAutoFit/>
            </a:bodyPr>
            <a:lstStyle/>
            <a:p>
              <a:pPr marL="2286000" marR="0" lvl="5" indent="0" algn="just" rtl="0">
                <a:lnSpc>
                  <a:spcPct val="94868"/>
                </a:lnSpc>
                <a:spcBef>
                  <a:spcPts val="0"/>
                </a:spcBef>
                <a:spcAft>
                  <a:spcPts val="0"/>
                </a:spcAft>
                <a:buNone/>
              </a:pPr>
              <a:r>
                <a:rPr lang="fr-FR" sz="3800" b="1" i="0" u="none" strike="noStrike" cap="none">
                  <a:solidFill>
                    <a:srgbClr val="000000"/>
                  </a:solidFill>
                  <a:latin typeface="Fira Sans"/>
                  <a:ea typeface="Fira Sans"/>
                  <a:cs typeface="Fira Sans"/>
                  <a:sym typeface="Fira Sans"/>
                </a:rPr>
                <a:t>Nom du projet : AUDIT SEO</a:t>
              </a:r>
              <a:endParaRPr/>
            </a:p>
            <a:p>
              <a:pPr marL="0" marR="0" lvl="0" indent="0" algn="just" rtl="0">
                <a:lnSpc>
                  <a:spcPct val="128750"/>
                </a:lnSpc>
                <a:spcBef>
                  <a:spcPts val="0"/>
                </a:spcBef>
                <a:spcAft>
                  <a:spcPts val="0"/>
                </a:spcAft>
                <a:buNone/>
              </a:pPr>
              <a:endParaRPr sz="2800" b="1" u="none">
                <a:solidFill>
                  <a:srgbClr val="000000"/>
                </a:solidFill>
                <a:latin typeface="Fira Sans"/>
                <a:ea typeface="Fira Sans"/>
                <a:cs typeface="Fira Sans"/>
                <a:sym typeface="Fira Sans"/>
              </a:endParaRPr>
            </a:p>
            <a:p>
              <a:pPr marL="0" marR="0" lvl="0" indent="0" algn="just" rtl="0">
                <a:lnSpc>
                  <a:spcPct val="140000"/>
                </a:lnSpc>
                <a:spcBef>
                  <a:spcPts val="0"/>
                </a:spcBef>
                <a:spcAft>
                  <a:spcPts val="0"/>
                </a:spcAft>
                <a:buNone/>
              </a:pPr>
              <a:r>
                <a:rPr lang="fr-FR" sz="2575">
                  <a:solidFill>
                    <a:srgbClr val="000000"/>
                  </a:solidFill>
                  <a:latin typeface="Fira Sans"/>
                  <a:ea typeface="Fira Sans"/>
                  <a:cs typeface="Fira Sans"/>
                  <a:sym typeface="Fira Sans"/>
                </a:rPr>
                <a:t>             </a:t>
              </a:r>
              <a:endParaRPr/>
            </a:p>
          </p:txBody>
        </p:sp>
        <p:sp>
          <p:nvSpPr>
            <p:cNvPr id="93" name="Google Shape;93;p1"/>
            <p:cNvSpPr txBox="1"/>
            <p:nvPr/>
          </p:nvSpPr>
          <p:spPr>
            <a:xfrm>
              <a:off x="0" y="663152"/>
              <a:ext cx="10309531" cy="2599002"/>
            </a:xfrm>
            <a:prstGeom prst="rect">
              <a:avLst/>
            </a:prstGeom>
            <a:noFill/>
            <a:ln>
              <a:noFill/>
            </a:ln>
          </p:spPr>
          <p:txBody>
            <a:bodyPr spcFirstLastPara="1" wrap="square" lIns="0" tIns="0" rIns="0" bIns="0" anchor="t" anchorCtr="0">
              <a:spAutoFit/>
            </a:bodyPr>
            <a:lstStyle/>
            <a:p>
              <a:pPr marL="0" marR="0" lvl="0" indent="0" algn="l" rtl="0">
                <a:lnSpc>
                  <a:spcPct val="110008"/>
                </a:lnSpc>
                <a:spcBef>
                  <a:spcPts val="0"/>
                </a:spcBef>
                <a:spcAft>
                  <a:spcPts val="0"/>
                </a:spcAft>
                <a:buNone/>
              </a:pPr>
              <a:r>
                <a:rPr lang="fr-FR" sz="6924" b="1" u="none">
                  <a:solidFill>
                    <a:srgbClr val="1836B2"/>
                  </a:solidFill>
                  <a:latin typeface="Fira Sans Black"/>
                  <a:ea typeface="Fira Sans Black"/>
                  <a:cs typeface="Fira Sans Black"/>
                  <a:sym typeface="Fira Sans Black"/>
                </a:rPr>
                <a:t>Projet web marketing</a:t>
              </a:r>
              <a:endParaRPr sz="6924" b="1" u="none">
                <a:solidFill>
                  <a:srgbClr val="1836B2"/>
                </a:solidFill>
                <a:latin typeface="Fira Sans Black"/>
                <a:ea typeface="Fira Sans Black"/>
                <a:cs typeface="Fira Sans Black"/>
                <a:sym typeface="Fira Sans Black"/>
              </a:endParaRPr>
            </a:p>
          </p:txBody>
        </p:sp>
      </p:grpSp>
      <p:pic>
        <p:nvPicPr>
          <p:cNvPr id="94" name="Google Shape;94;p1"/>
          <p:cNvPicPr preferRelativeResize="0"/>
          <p:nvPr/>
        </p:nvPicPr>
        <p:blipFill rotWithShape="1">
          <a:blip r:embed="rId4">
            <a:alphaModFix/>
          </a:blip>
          <a:srcRect/>
          <a:stretch/>
        </p:blipFill>
        <p:spPr>
          <a:xfrm>
            <a:off x="13771265" y="684793"/>
            <a:ext cx="3467100" cy="1258208"/>
          </a:xfrm>
          <a:prstGeom prst="rect">
            <a:avLst/>
          </a:prstGeom>
          <a:noFill/>
          <a:ln>
            <a:noFill/>
          </a:ln>
        </p:spPr>
      </p:pic>
      <p:sp>
        <p:nvSpPr>
          <p:cNvPr id="95" name="Google Shape;95;p1"/>
          <p:cNvSpPr txBox="1"/>
          <p:nvPr/>
        </p:nvSpPr>
        <p:spPr>
          <a:xfrm>
            <a:off x="11430001" y="9715500"/>
            <a:ext cx="8991599" cy="433773"/>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fr-FR" sz="2575">
                <a:solidFill>
                  <a:srgbClr val="000000"/>
                </a:solidFill>
                <a:latin typeface="Fira Sans"/>
                <a:ea typeface="Fira Sans"/>
                <a:cs typeface="Fira Sans"/>
                <a:sym typeface="Fira Sans"/>
              </a:rPr>
              <a:t>Année Universitaire : 2022-2023</a:t>
            </a:r>
            <a:endParaRPr sz="2575" u="none">
              <a:solidFill>
                <a:srgbClr val="000000"/>
              </a:solidFill>
              <a:latin typeface="Fira Sans"/>
              <a:ea typeface="Fira Sans"/>
              <a:cs typeface="Fira Sans"/>
              <a:sym typeface="Fira Sans"/>
            </a:endParaRPr>
          </a:p>
        </p:txBody>
      </p:sp>
      <p:sp>
        <p:nvSpPr>
          <p:cNvPr id="96" name="Google Shape;96;p1"/>
          <p:cNvSpPr txBox="1"/>
          <p:nvPr/>
        </p:nvSpPr>
        <p:spPr>
          <a:xfrm>
            <a:off x="5072063" y="7365570"/>
            <a:ext cx="13226823" cy="1384995"/>
          </a:xfrm>
          <a:prstGeom prst="rect">
            <a:avLst/>
          </a:prstGeom>
          <a:noFill/>
          <a:ln>
            <a:noFill/>
          </a:ln>
        </p:spPr>
        <p:txBody>
          <a:bodyPr spcFirstLastPara="1" wrap="square" lIns="0" tIns="0" rIns="0" bIns="0" anchor="t" anchorCtr="0">
            <a:spAutoFit/>
          </a:bodyPr>
          <a:lstStyle/>
          <a:p>
            <a:pPr marL="0" marR="0" lvl="0" indent="0" algn="just" rtl="0">
              <a:lnSpc>
                <a:spcPct val="128750"/>
              </a:lnSpc>
              <a:spcBef>
                <a:spcPts val="0"/>
              </a:spcBef>
              <a:spcAft>
                <a:spcPts val="0"/>
              </a:spcAft>
              <a:buNone/>
            </a:pPr>
            <a:endParaRPr sz="2800" b="1" u="none">
              <a:solidFill>
                <a:srgbClr val="000000"/>
              </a:solidFill>
              <a:latin typeface="Fira Sans"/>
              <a:ea typeface="Fira Sans"/>
              <a:cs typeface="Fira Sans"/>
              <a:sym typeface="Fira Sans"/>
            </a:endParaRPr>
          </a:p>
          <a:p>
            <a:pPr marL="3657600" marR="0" lvl="8" indent="0" algn="just" rtl="0">
              <a:lnSpc>
                <a:spcPct val="140000"/>
              </a:lnSpc>
              <a:spcBef>
                <a:spcPts val="0"/>
              </a:spcBef>
              <a:spcAft>
                <a:spcPts val="0"/>
              </a:spcAft>
              <a:buNone/>
            </a:pPr>
            <a:r>
              <a:rPr lang="fr-FR" sz="2575" b="0" i="0" u="none" strike="noStrike" cap="none">
                <a:solidFill>
                  <a:srgbClr val="000000"/>
                </a:solidFill>
                <a:latin typeface="Fira Sans"/>
                <a:ea typeface="Fira Sans"/>
                <a:cs typeface="Fira Sans"/>
                <a:sym typeface="Fira Sans"/>
              </a:rPr>
              <a:t>Réalisé par : Marwen garaali - Tlili Amal – Bousselmi Nawres</a:t>
            </a:r>
            <a:endParaRPr sz="2575" b="0" i="0" u="none" strike="noStrike" cap="none">
              <a:solidFill>
                <a:srgbClr val="000000"/>
              </a:solidFill>
              <a:latin typeface="Fira Sans"/>
              <a:ea typeface="Fira Sans"/>
              <a:cs typeface="Fira Sans"/>
              <a:sym typeface="Fira Sans"/>
            </a:endParaRPr>
          </a:p>
          <a:p>
            <a:pPr marL="0" marR="0" lvl="0" indent="0" algn="just" rtl="0">
              <a:lnSpc>
                <a:spcPct val="140000"/>
              </a:lnSpc>
              <a:spcBef>
                <a:spcPts val="0"/>
              </a:spcBef>
              <a:spcAft>
                <a:spcPts val="0"/>
              </a:spcAft>
              <a:buNone/>
            </a:pPr>
            <a:r>
              <a:rPr lang="fr-FR" sz="2575">
                <a:solidFill>
                  <a:srgbClr val="000000"/>
                </a:solidFill>
                <a:latin typeface="Fira Sans"/>
                <a:ea typeface="Fira Sans"/>
                <a:cs typeface="Fira Sans"/>
                <a:sym typeface="Fira Sans"/>
              </a:rPr>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0"/>
          <p:cNvSpPr/>
          <p:nvPr/>
        </p:nvSpPr>
        <p:spPr>
          <a:xfrm>
            <a:off x="0" y="9986435"/>
            <a:ext cx="16445731" cy="791631"/>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0"/>
          <p:cNvSpPr/>
          <p:nvPr/>
        </p:nvSpPr>
        <p:spPr>
          <a:xfrm rot="10800000">
            <a:off x="14141132"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a:ln>
            <a:noFill/>
          </a:ln>
        </p:spPr>
      </p:sp>
      <p:sp>
        <p:nvSpPr>
          <p:cNvPr id="210" name="Google Shape;210;p10"/>
          <p:cNvSpPr/>
          <p:nvPr/>
        </p:nvSpPr>
        <p:spPr>
          <a:xfrm rot="10800000">
            <a:off x="15663004"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a:ln>
            <a:noFill/>
          </a:ln>
        </p:spPr>
      </p:sp>
      <p:sp>
        <p:nvSpPr>
          <p:cNvPr id="211" name="Google Shape;211;p10"/>
          <p:cNvSpPr txBox="1"/>
          <p:nvPr/>
        </p:nvSpPr>
        <p:spPr>
          <a:xfrm>
            <a:off x="838200" y="-16329"/>
            <a:ext cx="8378511" cy="945452"/>
          </a:xfrm>
          <a:prstGeom prst="rect">
            <a:avLst/>
          </a:prstGeom>
          <a:noFill/>
          <a:ln>
            <a:noFill/>
          </a:ln>
        </p:spPr>
        <p:txBody>
          <a:bodyPr spcFirstLastPara="1" wrap="square" lIns="0" tIns="0" rIns="0" bIns="0" anchor="t" anchorCtr="0">
            <a:spAutoFit/>
          </a:bodyPr>
          <a:lstStyle/>
          <a:p>
            <a:pPr marL="457200" marR="0" lvl="0" indent="-457200" algn="l" rtl="0">
              <a:lnSpc>
                <a:spcPct val="272406"/>
              </a:lnSpc>
              <a:spcBef>
                <a:spcPts val="0"/>
              </a:spcBef>
              <a:spcAft>
                <a:spcPts val="0"/>
              </a:spcAft>
              <a:buClr>
                <a:schemeClr val="dk1"/>
              </a:buClr>
              <a:buSzPts val="3200"/>
              <a:buFont typeface="Noto Sans Symbols"/>
              <a:buChar char="❑"/>
            </a:pPr>
            <a:r>
              <a:rPr lang="fr-FR" sz="3200" b="1" i="1">
                <a:solidFill>
                  <a:schemeClr val="dk1"/>
                </a:solidFill>
                <a:latin typeface="Calibri"/>
                <a:ea typeface="Calibri"/>
                <a:cs typeface="Calibri"/>
                <a:sym typeface="Calibri"/>
              </a:rPr>
              <a:t>https://www.mytek.tn/robots.txt</a:t>
            </a:r>
            <a:endParaRPr sz="3200">
              <a:solidFill>
                <a:srgbClr val="FFC000"/>
              </a:solidFill>
              <a:latin typeface="Fira Sans SemiBold"/>
              <a:ea typeface="Fira Sans SemiBold"/>
              <a:cs typeface="Fira Sans SemiBold"/>
              <a:sym typeface="Fira Sans SemiBold"/>
            </a:endParaRPr>
          </a:p>
        </p:txBody>
      </p:sp>
      <p:sp>
        <p:nvSpPr>
          <p:cNvPr id="212" name="Google Shape;212;p10"/>
          <p:cNvSpPr/>
          <p:nvPr/>
        </p:nvSpPr>
        <p:spPr>
          <a:xfrm>
            <a:off x="457200" y="1256629"/>
            <a:ext cx="6858000" cy="84023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000"/>
              <a:buFont typeface="Arimo"/>
              <a:buNone/>
            </a:pPr>
            <a:r>
              <a:rPr lang="fr-FR" sz="2000" b="0" i="0" u="none" strike="noStrike" cap="none">
                <a:solidFill>
                  <a:srgbClr val="000000"/>
                </a:solidFill>
                <a:latin typeface="Arimo"/>
                <a:ea typeface="Arimo"/>
                <a:cs typeface="Arimo"/>
                <a:sym typeface="Arimo"/>
              </a:rPr>
              <a:t>User-agent: * Disallow: /index.php/ Disallow: /*? Disallow: /lib/ Disallow: /catalog/ Disallow: /*SID= Disallow: /cartquickpro/ # Directories Disallow: /404/ Disallow: /app/ Disallow: /cgi-bin/ Disallow: /downloader/ Disallow: /errors/ Disallow: /includes/ Disallow: /magento/ Disallow: /pkginfo/ Disallow: /report/ Disallow: /scripts/ Disallow: /shell/ Disallow: /skin/ Disallow: /stats/ Disallow: /var/ # Paths (clean URLs) Disallow: /catalog/product_compare/ Disallow: /catalog/category/view/ Disallow: /catalog/product/view/ Disallow: /catalogsearch/ Disallow: /checkout/ Disallow: /control/ Disallow: /contacts/ Disallow: /customer/ Disallow: /customer/account/ Disallow: /customer/account/login/ Disallow: /customize/ Disallow: /newsletter/ Disallow: /onestepcheckout/ Disallow: /poll/ Disallow: /review/ Disallow: /sendfriend/ Disallow: /tag/ Disallow: /wishlist/ Disallow: /catalog/product/gallery/ # Files Disallow: /api.php Disallow: /cron.php Disallow: /cron.sh Disallow: /error_log Disallow: /get.php Disallow: /install.php Disallow: /LICENSE.html Disallow: /LICENSE.txt Disallow: /LICENSE_AFL.txt Disallow: /mage Disallow: /README.txt Disallow: /RELEASE_NOTES.txt # Paths (no clean URLs) Disallow: /*.js$ Disallow: /*.php$ Disallow: /?p=&amp; Disallow: /*?SID= Disallow: /?dir Disallow: /?mode Disallow: /?limit # System files Disallow: /CVS Disallow: /*.git$ Disallow: /*.svn$ Disallow: /*.idea$ Disallow: /*.sql$ Disallow: /*.tgz$ Sitemap: https://www.mytek.tn/media/sitemap/sitemap.xml</a:t>
            </a:r>
            <a:r>
              <a:rPr lang="fr-FR" sz="2000" b="0" i="0" u="none" strike="noStrike" cap="none">
                <a:solidFill>
                  <a:schemeClr val="dk1"/>
                </a:solidFill>
                <a:latin typeface="Calibri"/>
                <a:ea typeface="Calibri"/>
                <a:cs typeface="Calibri"/>
                <a:sym typeface="Calibri"/>
              </a:rPr>
              <a:t> </a:t>
            </a:r>
            <a:endParaRPr sz="2000" b="0" i="0" u="none" strike="noStrike" cap="none">
              <a:solidFill>
                <a:schemeClr val="dk1"/>
              </a:solidFill>
              <a:latin typeface="Arial"/>
              <a:ea typeface="Arial"/>
              <a:cs typeface="Arial"/>
              <a:sym typeface="Arial"/>
            </a:endParaRPr>
          </a:p>
        </p:txBody>
      </p:sp>
      <p:pic>
        <p:nvPicPr>
          <p:cNvPr id="213" name="Google Shape;213;p10"/>
          <p:cNvPicPr preferRelativeResize="0"/>
          <p:nvPr/>
        </p:nvPicPr>
        <p:blipFill rotWithShape="1">
          <a:blip r:embed="rId3">
            <a:alphaModFix/>
          </a:blip>
          <a:srcRect l="26595" t="37856" r="25951" b="36353"/>
          <a:stretch/>
        </p:blipFill>
        <p:spPr>
          <a:xfrm>
            <a:off x="10656654" y="3171779"/>
            <a:ext cx="5223604" cy="22860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1"/>
          <p:cNvSpPr/>
          <p:nvPr/>
        </p:nvSpPr>
        <p:spPr>
          <a:xfrm>
            <a:off x="0" y="9986435"/>
            <a:ext cx="16445731" cy="791631"/>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rot="10800000">
            <a:off x="14141132"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a:ln>
            <a:noFill/>
          </a:ln>
        </p:spPr>
      </p:sp>
      <p:sp>
        <p:nvSpPr>
          <p:cNvPr id="221" name="Google Shape;221;p11"/>
          <p:cNvSpPr/>
          <p:nvPr/>
        </p:nvSpPr>
        <p:spPr>
          <a:xfrm rot="10800000">
            <a:off x="15663004"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a:ln>
            <a:noFill/>
          </a:ln>
        </p:spPr>
      </p:sp>
      <p:sp>
        <p:nvSpPr>
          <p:cNvPr id="222" name="Google Shape;222;p11"/>
          <p:cNvSpPr txBox="1"/>
          <p:nvPr/>
        </p:nvSpPr>
        <p:spPr>
          <a:xfrm>
            <a:off x="838200" y="-16329"/>
            <a:ext cx="8378511" cy="945452"/>
          </a:xfrm>
          <a:prstGeom prst="rect">
            <a:avLst/>
          </a:prstGeom>
          <a:noFill/>
          <a:ln>
            <a:noFill/>
          </a:ln>
        </p:spPr>
        <p:txBody>
          <a:bodyPr spcFirstLastPara="1" wrap="square" lIns="0" tIns="0" rIns="0" bIns="0" anchor="t" anchorCtr="0">
            <a:spAutoFit/>
          </a:bodyPr>
          <a:lstStyle/>
          <a:p>
            <a:pPr marL="457200" marR="0" lvl="0" indent="-457200" algn="l" rtl="0">
              <a:lnSpc>
                <a:spcPct val="272406"/>
              </a:lnSpc>
              <a:spcBef>
                <a:spcPts val="0"/>
              </a:spcBef>
              <a:spcAft>
                <a:spcPts val="0"/>
              </a:spcAft>
              <a:buClr>
                <a:schemeClr val="dk1"/>
              </a:buClr>
              <a:buSzPts val="3200"/>
              <a:buFont typeface="Noto Sans Symbols"/>
              <a:buChar char="❑"/>
            </a:pPr>
            <a:r>
              <a:rPr lang="fr-FR" sz="3200" b="1" i="1">
                <a:solidFill>
                  <a:schemeClr val="dk1"/>
                </a:solidFill>
                <a:latin typeface="Calibri"/>
                <a:ea typeface="Calibri"/>
                <a:cs typeface="Calibri"/>
                <a:sym typeface="Calibri"/>
              </a:rPr>
              <a:t>https://www.tunisianet.com.tn/robots.txt</a:t>
            </a:r>
            <a:endParaRPr sz="3200">
              <a:solidFill>
                <a:srgbClr val="FFC000"/>
              </a:solidFill>
              <a:latin typeface="Fira Sans SemiBold"/>
              <a:ea typeface="Fira Sans SemiBold"/>
              <a:cs typeface="Fira Sans SemiBold"/>
              <a:sym typeface="Fira Sans SemiBold"/>
            </a:endParaRPr>
          </a:p>
        </p:txBody>
      </p:sp>
      <p:pic>
        <p:nvPicPr>
          <p:cNvPr id="223" name="Google Shape;223;p11"/>
          <p:cNvPicPr preferRelativeResize="0"/>
          <p:nvPr/>
        </p:nvPicPr>
        <p:blipFill rotWithShape="1">
          <a:blip r:embed="rId3">
            <a:alphaModFix/>
          </a:blip>
          <a:srcRect/>
          <a:stretch/>
        </p:blipFill>
        <p:spPr>
          <a:xfrm>
            <a:off x="10744200" y="3467100"/>
            <a:ext cx="5192486" cy="1888671"/>
          </a:xfrm>
          <a:prstGeom prst="rect">
            <a:avLst/>
          </a:prstGeom>
          <a:ln>
            <a:noFill/>
          </a:ln>
          <a:effectLst>
            <a:outerShdw blurRad="292100" dist="139700" dir="2700000" algn="tl" rotWithShape="0">
              <a:srgbClr val="333333">
                <a:alpha val="65000"/>
              </a:srgbClr>
            </a:outerShdw>
          </a:effectLst>
        </p:spPr>
      </p:pic>
      <p:sp>
        <p:nvSpPr>
          <p:cNvPr id="224" name="Google Shape;224;p11"/>
          <p:cNvSpPr/>
          <p:nvPr/>
        </p:nvSpPr>
        <p:spPr>
          <a:xfrm>
            <a:off x="788126" y="1048316"/>
            <a:ext cx="6755674" cy="827919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mo"/>
              <a:buNone/>
            </a:pPr>
            <a:r>
              <a:rPr lang="fr-FR" sz="1400" b="0" i="0" u="none" strike="noStrike" cap="none">
                <a:solidFill>
                  <a:srgbClr val="000000"/>
                </a:solidFill>
                <a:latin typeface="Arimo"/>
                <a:ea typeface="Arimo"/>
                <a:cs typeface="Arimo"/>
                <a:sym typeface="Arimo"/>
              </a:rPr>
              <a:t># robots.txt automatically generated by PrestaShop e-commerce open-source solution # http://www.prestashop.com - http://www.prestashop.com/forums # This file is to prevent the crawling and indexing of certain parts # of your site by web crawlers and spiders run by sites like Yahoo! # and Google. By telling these "robots" where not to go on your site, # you save bandwidth and server resources. # For more information about the robots.txt standard, see: # http://www.robotstxt.org/robotstxt.html User-agent: * # Allow Directives Allow: */modules/*.css Allow: */modules/*.js Allow: */modules/*.png Allow: */modules/*.jpg Allow: /js/jquery/* # Private pages Disallow: /*?id_currency= Disallow: /*?back= Disallow: /*?n= Disallow: /*&amp;id_currency= Disallow: /*&amp;back= Disallow: /*&amp;n= Disallow: /*controller=addresses Disallow: /*controller=address Disallow: /*controller=authentication Disallow: /*controller=cart Disallow: /*controller=discount Disallow: /*controller=footer Disallow: /*controller=get-file Disallow: /*controller=header Disallow: /*controller=history Disallow: /*controller=identity Disallow: /*controller=images.inc Disallow: /*controller=init Disallow: /*controller=my-account Disallow: /*controller=order Disallow: /*controller=order-slip Disallow: /*controller=order-detail Disallow: /*controller=order-follow Disallow: /*controller=order-return Disallow: /*controller=order-confirmation Disallow: /*controller=pagination Disallow: /*controller=password Disallow: /*controller=pdf-invoice Disallow: /*controller=pdf-order-return Disallow: /*controller=pdf-order-slip Disallow: /*controller=product-sort Disallow: /*controller=statistics Disallow: /*controller=attachment Disallow: /*controller=guest-tracking # Directories for www.tunisianet.com.tn Disallow: /app/ Disallow: /cache/ Disallow: /classes/ Disallow: /config/ Disallow: /controllers/ Disallow: /download/ Disallow: /js/ Disallow: /localization/ Disallow: /log/ Disallow: /mails/ Disallow: /modules/ Disallow: /override/ Disallow: /pdf/ Disallow: /src/ Disallow: /tools/ Disallow: /translations/ Disallow: /upload/ Disallow: /var/ Disallow: /vendor/ Disallow: /webservice/ Disallow: /fr/app/ Disallow: /fr/cache/ Disallow: /fr/classes/ Disallow: /fr/config/ Disallow: /fr/controllers/ Disallow: /fr/download/ Disallow: /fr/js/ Disallow: /fr/localization/ Disallow: /fr/log/ Disallow: /fr/mails/ Disallow: /fr/modules/ Disallow: /fr/override/ Disallow: /fr/pdf/ Disallow: /fr/src/ Disallow: /fr/tools/ Disallow: /fr/translations/ Disallow: /fr/upload/ Disallow: /fr/var/ Disallow: /fr/vendor/ Disallow: /fr/webservice/ # Files Disallow: /*fr/recuperation-mot-de-passe Disallow: /*fr/adresse Disallow: /*fr/adresses Disallow: /*fr/connexion Disallow: /*fr/panier Disallow: /*fr/reduction Disallow: /*fr/historique-commandes Disallow: /*fr/identite Disallow: /*fr/mon-compte Disallow: /*fr/suivi-commande Disallow: /*fr/avoirs Disallow: /*fr/commande Disallow: /*fr/suivi-commande-invite Disallow: /*fr/confirmation-commande # Sitemap Sitemap: https://www.tunisianet.com.tn/1_index_sitemap.xml</a:t>
            </a:r>
            <a:r>
              <a:rPr lang="fr-FR" sz="1400" b="0" i="0" u="none" strike="noStrike" cap="none">
                <a:solidFill>
                  <a:schemeClr val="dk1"/>
                </a:solidFill>
                <a:latin typeface="Calibri"/>
                <a:ea typeface="Calibri"/>
                <a:cs typeface="Calibri"/>
                <a:sym typeface="Calibri"/>
              </a:rPr>
              <a:t> </a:t>
            </a: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2"/>
          <p:cNvSpPr txBox="1"/>
          <p:nvPr/>
        </p:nvSpPr>
        <p:spPr>
          <a:xfrm>
            <a:off x="609600" y="738569"/>
            <a:ext cx="14173200" cy="430887"/>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dk1"/>
              </a:buClr>
              <a:buSzPts val="2800"/>
              <a:buFont typeface="Noto Sans Symbols"/>
              <a:buChar char="❑"/>
            </a:pPr>
            <a:r>
              <a:rPr lang="fr-FR" sz="2800">
                <a:solidFill>
                  <a:schemeClr val="dk1"/>
                </a:solidFill>
                <a:latin typeface="Calibri"/>
                <a:ea typeface="Calibri"/>
                <a:cs typeface="Calibri"/>
                <a:sym typeface="Calibri"/>
              </a:rPr>
              <a:t> </a:t>
            </a:r>
            <a:r>
              <a:rPr lang="fr-FR" sz="2800" b="1" i="1">
                <a:solidFill>
                  <a:schemeClr val="dk1"/>
                </a:solidFill>
                <a:latin typeface="Calibri"/>
                <a:ea typeface="Calibri"/>
                <a:cs typeface="Calibri"/>
                <a:sym typeface="Calibri"/>
              </a:rPr>
              <a:t>Https</a:t>
            </a:r>
            <a:endParaRPr sz="2800" b="1" i="1">
              <a:solidFill>
                <a:schemeClr val="dk1"/>
              </a:solidFill>
              <a:latin typeface="Calibri"/>
              <a:ea typeface="Calibri"/>
              <a:cs typeface="Calibri"/>
              <a:sym typeface="Calibri"/>
            </a:endParaRPr>
          </a:p>
        </p:txBody>
      </p:sp>
      <p:sp>
        <p:nvSpPr>
          <p:cNvPr id="230" name="Google Shape;230;p12"/>
          <p:cNvSpPr/>
          <p:nvPr/>
        </p:nvSpPr>
        <p:spPr>
          <a:xfrm>
            <a:off x="0" y="-446411"/>
            <a:ext cx="13497585" cy="791631"/>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rot="10800000" flipH="1">
            <a:off x="11599196" y="-1270647"/>
            <a:ext cx="5660104" cy="3231734"/>
          </a:xfrm>
          <a:custGeom>
            <a:avLst/>
            <a:gdLst/>
            <a:ahLst/>
            <a:cxnLst/>
            <a:rect l="l" t="t" r="r" b="b"/>
            <a:pathLst>
              <a:path w="5660104" h="3231734" extrusionOk="0">
                <a:moveTo>
                  <a:pt x="0" y="3231733"/>
                </a:moveTo>
                <a:lnTo>
                  <a:pt x="5660104" y="3231733"/>
                </a:lnTo>
                <a:lnTo>
                  <a:pt x="5660104" y="0"/>
                </a:lnTo>
                <a:lnTo>
                  <a:pt x="0" y="0"/>
                </a:lnTo>
                <a:lnTo>
                  <a:pt x="0" y="3231733"/>
                </a:lnTo>
                <a:close/>
              </a:path>
            </a:pathLst>
          </a:custGeom>
          <a:blipFill rotWithShape="1">
            <a:blip r:embed="rId3">
              <a:alphaModFix/>
            </a:blip>
            <a:stretch>
              <a:fillRect t="-51572"/>
            </a:stretch>
          </a:blipFill>
          <a:ln>
            <a:noFill/>
          </a:ln>
        </p:spPr>
      </p:sp>
      <p:pic>
        <p:nvPicPr>
          <p:cNvPr id="232" name="Google Shape;232;p12"/>
          <p:cNvPicPr preferRelativeResize="0"/>
          <p:nvPr/>
        </p:nvPicPr>
        <p:blipFill rotWithShape="1">
          <a:blip r:embed="rId4">
            <a:alphaModFix/>
          </a:blip>
          <a:srcRect/>
          <a:stretch/>
        </p:blipFill>
        <p:spPr>
          <a:xfrm>
            <a:off x="838200" y="2785323"/>
            <a:ext cx="15468599" cy="1195387"/>
          </a:xfrm>
          <a:prstGeom prst="rect">
            <a:avLst/>
          </a:prstGeom>
          <a:noFill/>
          <a:ln>
            <a:noFill/>
          </a:ln>
        </p:spPr>
      </p:pic>
      <p:pic>
        <p:nvPicPr>
          <p:cNvPr id="233" name="Google Shape;233;p12"/>
          <p:cNvPicPr preferRelativeResize="0"/>
          <p:nvPr/>
        </p:nvPicPr>
        <p:blipFill rotWithShape="1">
          <a:blip r:embed="rId5">
            <a:alphaModFix/>
          </a:blip>
          <a:srcRect/>
          <a:stretch/>
        </p:blipFill>
        <p:spPr>
          <a:xfrm>
            <a:off x="838199" y="5753100"/>
            <a:ext cx="15468599" cy="12049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3"/>
          <p:cNvSpPr txBox="1"/>
          <p:nvPr/>
        </p:nvSpPr>
        <p:spPr>
          <a:xfrm>
            <a:off x="609600" y="738569"/>
            <a:ext cx="14173200" cy="861774"/>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dk1"/>
              </a:buClr>
              <a:buSzPts val="2800"/>
              <a:buFont typeface="Noto Sans Symbols"/>
              <a:buChar char="❑"/>
            </a:pPr>
            <a:r>
              <a:rPr lang="fr-FR" sz="2800">
                <a:solidFill>
                  <a:schemeClr val="dk1"/>
                </a:solidFill>
                <a:latin typeface="Calibri"/>
                <a:ea typeface="Calibri"/>
                <a:cs typeface="Calibri"/>
                <a:sym typeface="Calibri"/>
              </a:rPr>
              <a:t> </a:t>
            </a:r>
            <a:r>
              <a:rPr lang="fr-FR" sz="2800" b="1" i="1">
                <a:solidFill>
                  <a:schemeClr val="dk1"/>
                </a:solidFill>
                <a:latin typeface="Calibri"/>
                <a:ea typeface="Calibri"/>
                <a:cs typeface="Calibri"/>
                <a:sym typeface="Calibri"/>
              </a:rPr>
              <a:t>Comparaison des classements (par Catégorie “Informatique, électronique </a:t>
            </a:r>
            <a:endParaRPr sz="2800" b="1" i="1">
              <a:solidFill>
                <a:schemeClr val="dk1"/>
              </a:solidFill>
              <a:latin typeface="Calibri"/>
              <a:ea typeface="Calibri"/>
              <a:cs typeface="Calibri"/>
              <a:sym typeface="Calibri"/>
            </a:endParaRPr>
          </a:p>
          <a:p>
            <a:pPr marL="0" marR="0" lvl="0" indent="0" algn="l" rtl="0">
              <a:spcBef>
                <a:spcPts val="0"/>
              </a:spcBef>
              <a:spcAft>
                <a:spcPts val="0"/>
              </a:spcAft>
              <a:buNone/>
            </a:pPr>
            <a:r>
              <a:rPr lang="fr-FR" sz="2800" b="1" i="1">
                <a:solidFill>
                  <a:schemeClr val="dk1"/>
                </a:solidFill>
                <a:latin typeface="Calibri"/>
                <a:ea typeface="Calibri"/>
                <a:cs typeface="Calibri"/>
                <a:sym typeface="Calibri"/>
              </a:rPr>
              <a:t>et technologie ”)</a:t>
            </a:r>
            <a:endParaRPr/>
          </a:p>
        </p:txBody>
      </p:sp>
      <p:sp>
        <p:nvSpPr>
          <p:cNvPr id="240" name="Google Shape;240;p13"/>
          <p:cNvSpPr/>
          <p:nvPr/>
        </p:nvSpPr>
        <p:spPr>
          <a:xfrm>
            <a:off x="0" y="-446411"/>
            <a:ext cx="13497585" cy="791631"/>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rot="10800000" flipH="1">
            <a:off x="11599196" y="-1270647"/>
            <a:ext cx="5660104" cy="3231734"/>
          </a:xfrm>
          <a:custGeom>
            <a:avLst/>
            <a:gdLst/>
            <a:ahLst/>
            <a:cxnLst/>
            <a:rect l="l" t="t" r="r" b="b"/>
            <a:pathLst>
              <a:path w="5660104" h="3231734" extrusionOk="0">
                <a:moveTo>
                  <a:pt x="0" y="3231733"/>
                </a:moveTo>
                <a:lnTo>
                  <a:pt x="5660104" y="3231733"/>
                </a:lnTo>
                <a:lnTo>
                  <a:pt x="5660104" y="0"/>
                </a:lnTo>
                <a:lnTo>
                  <a:pt x="0" y="0"/>
                </a:lnTo>
                <a:lnTo>
                  <a:pt x="0" y="3231733"/>
                </a:lnTo>
                <a:close/>
              </a:path>
            </a:pathLst>
          </a:custGeom>
          <a:blipFill rotWithShape="1">
            <a:blip r:embed="rId3">
              <a:alphaModFix/>
            </a:blip>
            <a:stretch>
              <a:fillRect t="-51572"/>
            </a:stretch>
          </a:blipFill>
          <a:ln>
            <a:noFill/>
          </a:ln>
        </p:spPr>
      </p:sp>
      <p:pic>
        <p:nvPicPr>
          <p:cNvPr id="242" name="Google Shape;242;p13"/>
          <p:cNvPicPr preferRelativeResize="0"/>
          <p:nvPr/>
        </p:nvPicPr>
        <p:blipFill rotWithShape="1">
          <a:blip r:embed="rId4">
            <a:alphaModFix/>
          </a:blip>
          <a:srcRect t="1895"/>
          <a:stretch/>
        </p:blipFill>
        <p:spPr>
          <a:xfrm>
            <a:off x="304800" y="2370765"/>
            <a:ext cx="17678400" cy="7574136"/>
          </a:xfrm>
          <a:prstGeom prst="rect">
            <a:avLst/>
          </a:prstGeom>
          <a:noFill/>
          <a:ln>
            <a:noFill/>
          </a:ln>
          <a:effectLst>
            <a:outerShdw blurRad="292100" dist="139700" dir="2700000" algn="tl" rotWithShape="0">
              <a:srgbClr val="333333">
                <a:alpha val="64705"/>
              </a:srgbClr>
            </a:outerShdw>
          </a:effectLst>
        </p:spPr>
      </p:pic>
      <p:sp>
        <p:nvSpPr>
          <p:cNvPr id="243" name="Google Shape;243;p13"/>
          <p:cNvSpPr txBox="1"/>
          <p:nvPr/>
        </p:nvSpPr>
        <p:spPr>
          <a:xfrm>
            <a:off x="3395700" y="105020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800" b="1" i="1">
                <a:solidFill>
                  <a:schemeClr val="dk1"/>
                </a:solidFill>
                <a:latin typeface="Calibri"/>
                <a:ea typeface="Calibri"/>
                <a:cs typeface="Calibri"/>
                <a:sym typeface="Calibri"/>
              </a:rPr>
              <a:t>similarweb</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6"/>
          <p:cNvSpPr txBox="1"/>
          <p:nvPr/>
        </p:nvSpPr>
        <p:spPr>
          <a:xfrm>
            <a:off x="609600" y="738569"/>
            <a:ext cx="14173200" cy="430887"/>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dk1"/>
              </a:buClr>
              <a:buSzPts val="2800"/>
              <a:buFont typeface="Noto Sans Symbols"/>
              <a:buChar char="❑"/>
            </a:pPr>
            <a:r>
              <a:rPr lang="fr-FR" sz="2800" b="1" i="1">
                <a:solidFill>
                  <a:schemeClr val="dk1"/>
                </a:solidFill>
                <a:latin typeface="Calibri"/>
                <a:ea typeface="Calibri"/>
                <a:cs typeface="Calibri"/>
                <a:sym typeface="Calibri"/>
              </a:rPr>
              <a:t>Trafic et engagement</a:t>
            </a:r>
            <a:endParaRPr/>
          </a:p>
        </p:txBody>
      </p:sp>
      <p:sp>
        <p:nvSpPr>
          <p:cNvPr id="250" name="Google Shape;250;p16"/>
          <p:cNvSpPr/>
          <p:nvPr/>
        </p:nvSpPr>
        <p:spPr>
          <a:xfrm>
            <a:off x="0" y="-446411"/>
            <a:ext cx="13497585" cy="791631"/>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rot="10800000" flipH="1">
            <a:off x="11599196" y="-1270647"/>
            <a:ext cx="5660104" cy="3231734"/>
          </a:xfrm>
          <a:custGeom>
            <a:avLst/>
            <a:gdLst/>
            <a:ahLst/>
            <a:cxnLst/>
            <a:rect l="l" t="t" r="r" b="b"/>
            <a:pathLst>
              <a:path w="5660104" h="3231734" extrusionOk="0">
                <a:moveTo>
                  <a:pt x="0" y="3231733"/>
                </a:moveTo>
                <a:lnTo>
                  <a:pt x="5660104" y="3231733"/>
                </a:lnTo>
                <a:lnTo>
                  <a:pt x="5660104" y="0"/>
                </a:lnTo>
                <a:lnTo>
                  <a:pt x="0" y="0"/>
                </a:lnTo>
                <a:lnTo>
                  <a:pt x="0" y="3231733"/>
                </a:lnTo>
                <a:close/>
              </a:path>
            </a:pathLst>
          </a:custGeom>
          <a:blipFill rotWithShape="1">
            <a:blip r:embed="rId3">
              <a:alphaModFix/>
            </a:blip>
            <a:stretch>
              <a:fillRect t="-51572"/>
            </a:stretch>
          </a:blipFill>
          <a:ln>
            <a:noFill/>
          </a:ln>
        </p:spPr>
      </p:sp>
      <p:sp>
        <p:nvSpPr>
          <p:cNvPr id="252" name="Google Shape;252;p16"/>
          <p:cNvSpPr/>
          <p:nvPr/>
        </p:nvSpPr>
        <p:spPr>
          <a:xfrm>
            <a:off x="576943" y="2105680"/>
            <a:ext cx="13618029" cy="523220"/>
          </a:xfrm>
          <a:prstGeom prst="rect">
            <a:avLst/>
          </a:prstGeom>
          <a:noFill/>
          <a:ln>
            <a:noFill/>
          </a:ln>
        </p:spPr>
        <p:txBody>
          <a:bodyPr spcFirstLastPara="1" wrap="square" lIns="91425" tIns="45700" rIns="91425" bIns="45700" anchor="t" anchorCtr="0">
            <a:spAutoFit/>
          </a:bodyPr>
          <a:lstStyle/>
          <a:p>
            <a:pPr marL="914400" marR="0" lvl="1" indent="-457200" algn="l" rtl="0">
              <a:spcBef>
                <a:spcPts val="0"/>
              </a:spcBef>
              <a:spcAft>
                <a:spcPts val="0"/>
              </a:spcAft>
              <a:buClr>
                <a:schemeClr val="dk1"/>
              </a:buClr>
              <a:buSzPts val="2800"/>
              <a:buFont typeface="Noto Sans Symbols"/>
              <a:buChar char="✔"/>
            </a:pPr>
            <a:r>
              <a:rPr lang="fr-FR" sz="2800" b="0" i="0" u="none" strike="noStrike" cap="none">
                <a:solidFill>
                  <a:schemeClr val="dk1"/>
                </a:solidFill>
                <a:latin typeface="DM Sans"/>
                <a:ea typeface="DM Sans"/>
                <a:cs typeface="DM Sans"/>
                <a:sym typeface="DM Sans"/>
              </a:rPr>
              <a:t>mytek.tn a eu plus de visites totales que tunisianet.com.tn en octobre 2023.</a:t>
            </a:r>
            <a:endParaRPr sz="2800" b="0" i="0" u="none" strike="noStrike" cap="none">
              <a:solidFill>
                <a:schemeClr val="dk1"/>
              </a:solidFill>
              <a:latin typeface="DM Sans"/>
              <a:ea typeface="DM Sans"/>
              <a:cs typeface="DM Sans"/>
              <a:sym typeface="DM Sans"/>
            </a:endParaRPr>
          </a:p>
        </p:txBody>
      </p:sp>
      <p:pic>
        <p:nvPicPr>
          <p:cNvPr id="253" name="Google Shape;253;p16"/>
          <p:cNvPicPr preferRelativeResize="0"/>
          <p:nvPr/>
        </p:nvPicPr>
        <p:blipFill rotWithShape="1">
          <a:blip r:embed="rId4">
            <a:alphaModFix/>
          </a:blip>
          <a:srcRect/>
          <a:stretch/>
        </p:blipFill>
        <p:spPr>
          <a:xfrm>
            <a:off x="228600" y="2857500"/>
            <a:ext cx="17830800" cy="7162800"/>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7"/>
          <p:cNvSpPr txBox="1"/>
          <p:nvPr/>
        </p:nvSpPr>
        <p:spPr>
          <a:xfrm>
            <a:off x="609600" y="738569"/>
            <a:ext cx="14173200" cy="430887"/>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dk1"/>
              </a:buClr>
              <a:buSzPts val="2800"/>
              <a:buFont typeface="Noto Sans Symbols"/>
              <a:buChar char="❑"/>
            </a:pPr>
            <a:r>
              <a:rPr lang="fr-FR" sz="2800" b="1" i="1">
                <a:solidFill>
                  <a:schemeClr val="dk1"/>
                </a:solidFill>
                <a:latin typeface="Calibri"/>
                <a:ea typeface="Calibri"/>
                <a:cs typeface="Calibri"/>
                <a:sym typeface="Calibri"/>
              </a:rPr>
              <a:t>Comparaison des données démographiques de l’audience</a:t>
            </a:r>
            <a:endParaRPr/>
          </a:p>
        </p:txBody>
      </p:sp>
      <p:sp>
        <p:nvSpPr>
          <p:cNvPr id="260" name="Google Shape;260;p17"/>
          <p:cNvSpPr/>
          <p:nvPr/>
        </p:nvSpPr>
        <p:spPr>
          <a:xfrm>
            <a:off x="0" y="-446411"/>
            <a:ext cx="13497585" cy="791631"/>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p:nvPr/>
        </p:nvSpPr>
        <p:spPr>
          <a:xfrm rot="10800000" flipH="1">
            <a:off x="11599196" y="-1270647"/>
            <a:ext cx="5660104" cy="3231734"/>
          </a:xfrm>
          <a:custGeom>
            <a:avLst/>
            <a:gdLst/>
            <a:ahLst/>
            <a:cxnLst/>
            <a:rect l="l" t="t" r="r" b="b"/>
            <a:pathLst>
              <a:path w="5660104" h="3231734" extrusionOk="0">
                <a:moveTo>
                  <a:pt x="0" y="3231733"/>
                </a:moveTo>
                <a:lnTo>
                  <a:pt x="5660104" y="3231733"/>
                </a:lnTo>
                <a:lnTo>
                  <a:pt x="5660104" y="0"/>
                </a:lnTo>
                <a:lnTo>
                  <a:pt x="0" y="0"/>
                </a:lnTo>
                <a:lnTo>
                  <a:pt x="0" y="3231733"/>
                </a:lnTo>
                <a:close/>
              </a:path>
            </a:pathLst>
          </a:custGeom>
          <a:blipFill rotWithShape="1">
            <a:blip r:embed="rId3">
              <a:alphaModFix/>
            </a:blip>
            <a:stretch>
              <a:fillRect t="-51572"/>
            </a:stretch>
          </a:blipFill>
          <a:ln>
            <a:noFill/>
          </a:ln>
        </p:spPr>
      </p:sp>
      <p:sp>
        <p:nvSpPr>
          <p:cNvPr id="262" name="Google Shape;262;p17"/>
          <p:cNvSpPr/>
          <p:nvPr/>
        </p:nvSpPr>
        <p:spPr>
          <a:xfrm>
            <a:off x="1676400" y="1619991"/>
            <a:ext cx="13618029" cy="83099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7365D"/>
              </a:buClr>
              <a:buSzPts val="2400"/>
              <a:buFont typeface="Noto Sans Symbols"/>
              <a:buChar char="✔"/>
            </a:pPr>
            <a:r>
              <a:rPr lang="fr-FR" sz="2400" b="1">
                <a:solidFill>
                  <a:srgbClr val="17365D"/>
                </a:solidFill>
                <a:latin typeface="DM Sans"/>
                <a:ea typeface="DM Sans"/>
                <a:cs typeface="DM Sans"/>
                <a:sym typeface="DM Sans"/>
              </a:rPr>
              <a:t>Tunisianet par rapport a mytek </a:t>
            </a:r>
            <a:endParaRPr/>
          </a:p>
          <a:p>
            <a:pPr marL="0" marR="0" lvl="0" indent="0" algn="l" rtl="0">
              <a:spcBef>
                <a:spcPts val="0"/>
              </a:spcBef>
              <a:spcAft>
                <a:spcPts val="0"/>
              </a:spcAft>
              <a:buNone/>
            </a:pPr>
            <a:r>
              <a:rPr lang="fr-FR" sz="2400">
                <a:solidFill>
                  <a:schemeClr val="dk1"/>
                </a:solidFill>
                <a:latin typeface="DM Sans"/>
                <a:ea typeface="DM Sans"/>
                <a:cs typeface="DM Sans"/>
                <a:sym typeface="DM Sans"/>
              </a:rPr>
              <a:t>      </a:t>
            </a:r>
            <a:endParaRPr/>
          </a:p>
        </p:txBody>
      </p:sp>
      <p:pic>
        <p:nvPicPr>
          <p:cNvPr id="263" name="Google Shape;263;p17"/>
          <p:cNvPicPr preferRelativeResize="0"/>
          <p:nvPr/>
        </p:nvPicPr>
        <p:blipFill rotWithShape="1">
          <a:blip r:embed="rId4">
            <a:alphaModFix/>
          </a:blip>
          <a:srcRect t="28094"/>
          <a:stretch/>
        </p:blipFill>
        <p:spPr>
          <a:xfrm>
            <a:off x="304800" y="2450989"/>
            <a:ext cx="17678400" cy="7416912"/>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8"/>
          <p:cNvSpPr txBox="1"/>
          <p:nvPr/>
        </p:nvSpPr>
        <p:spPr>
          <a:xfrm>
            <a:off x="609600" y="738569"/>
            <a:ext cx="14173200" cy="430887"/>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dk1"/>
              </a:buClr>
              <a:buSzPts val="2800"/>
              <a:buFont typeface="Noto Sans Symbols"/>
              <a:buChar char="❑"/>
            </a:pPr>
            <a:r>
              <a:rPr lang="fr-FR" sz="2800" b="1" i="1">
                <a:solidFill>
                  <a:schemeClr val="dk1"/>
                </a:solidFill>
                <a:latin typeface="Calibri"/>
                <a:ea typeface="Calibri"/>
                <a:cs typeface="Calibri"/>
                <a:sym typeface="Calibri"/>
              </a:rPr>
              <a:t>Comparez les canaux marketing </a:t>
            </a:r>
            <a:endParaRPr/>
          </a:p>
        </p:txBody>
      </p:sp>
      <p:sp>
        <p:nvSpPr>
          <p:cNvPr id="270" name="Google Shape;270;p18"/>
          <p:cNvSpPr/>
          <p:nvPr/>
        </p:nvSpPr>
        <p:spPr>
          <a:xfrm>
            <a:off x="0" y="-446411"/>
            <a:ext cx="13497585" cy="791631"/>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p:nvPr/>
        </p:nvSpPr>
        <p:spPr>
          <a:xfrm rot="10800000" flipH="1">
            <a:off x="11599196" y="-1270647"/>
            <a:ext cx="5660104" cy="3231734"/>
          </a:xfrm>
          <a:custGeom>
            <a:avLst/>
            <a:gdLst/>
            <a:ahLst/>
            <a:cxnLst/>
            <a:rect l="l" t="t" r="r" b="b"/>
            <a:pathLst>
              <a:path w="5660104" h="3231734" extrusionOk="0">
                <a:moveTo>
                  <a:pt x="0" y="3231733"/>
                </a:moveTo>
                <a:lnTo>
                  <a:pt x="5660104" y="3231733"/>
                </a:lnTo>
                <a:lnTo>
                  <a:pt x="5660104" y="0"/>
                </a:lnTo>
                <a:lnTo>
                  <a:pt x="0" y="0"/>
                </a:lnTo>
                <a:lnTo>
                  <a:pt x="0" y="3231733"/>
                </a:lnTo>
                <a:close/>
              </a:path>
            </a:pathLst>
          </a:custGeom>
          <a:blipFill rotWithShape="1">
            <a:blip r:embed="rId3">
              <a:alphaModFix/>
            </a:blip>
            <a:stretch>
              <a:fillRect t="-51572"/>
            </a:stretch>
          </a:blipFill>
          <a:ln>
            <a:noFill/>
          </a:ln>
        </p:spPr>
      </p:sp>
      <p:pic>
        <p:nvPicPr>
          <p:cNvPr id="272" name="Google Shape;272;p18"/>
          <p:cNvPicPr preferRelativeResize="0"/>
          <p:nvPr/>
        </p:nvPicPr>
        <p:blipFill rotWithShape="1">
          <a:blip r:embed="rId4">
            <a:alphaModFix/>
          </a:blip>
          <a:srcRect/>
          <a:stretch/>
        </p:blipFill>
        <p:spPr>
          <a:xfrm>
            <a:off x="359228" y="2354436"/>
            <a:ext cx="17623971" cy="7628895"/>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19"/>
          <p:cNvGrpSpPr/>
          <p:nvPr/>
        </p:nvGrpSpPr>
        <p:grpSpPr>
          <a:xfrm>
            <a:off x="1028700" y="794262"/>
            <a:ext cx="6685111" cy="2115767"/>
            <a:chOff x="0" y="-85725"/>
            <a:chExt cx="8913481" cy="2821022"/>
          </a:xfrm>
        </p:grpSpPr>
        <p:sp>
          <p:nvSpPr>
            <p:cNvPr id="278" name="Google Shape;278;p19"/>
            <p:cNvSpPr txBox="1"/>
            <p:nvPr/>
          </p:nvSpPr>
          <p:spPr>
            <a:xfrm>
              <a:off x="0" y="2003989"/>
              <a:ext cx="8796687" cy="73130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fr-FR" sz="3500">
                  <a:solidFill>
                    <a:srgbClr val="FFFFFF"/>
                  </a:solidFill>
                  <a:latin typeface="Hammersmith One"/>
                  <a:ea typeface="Hammersmith One"/>
                  <a:cs typeface="Hammersmith One"/>
                  <a:sym typeface="Hammersmith One"/>
                </a:rPr>
                <a:t>Nos points de discussion clés</a:t>
              </a:r>
              <a:endParaRPr/>
            </a:p>
          </p:txBody>
        </p:sp>
        <p:sp>
          <p:nvSpPr>
            <p:cNvPr id="279" name="Google Shape;279;p19"/>
            <p:cNvSpPr txBox="1"/>
            <p:nvPr/>
          </p:nvSpPr>
          <p:spPr>
            <a:xfrm>
              <a:off x="0" y="-85725"/>
              <a:ext cx="8913481" cy="1808692"/>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None/>
              </a:pPr>
              <a:r>
                <a:rPr lang="fr-FR" sz="8499">
                  <a:solidFill>
                    <a:srgbClr val="FFFFFF"/>
                  </a:solidFill>
                  <a:latin typeface="Hammersmith One"/>
                  <a:ea typeface="Hammersmith One"/>
                  <a:cs typeface="Hammersmith One"/>
                  <a:sym typeface="Hammersmith One"/>
                </a:rPr>
                <a:t>agenda</a:t>
              </a:r>
              <a:endParaRPr/>
            </a:p>
          </p:txBody>
        </p:sp>
      </p:grpSp>
      <p:sp>
        <p:nvSpPr>
          <p:cNvPr id="283" name="Google Shape;283;p19"/>
          <p:cNvSpPr txBox="1"/>
          <p:nvPr/>
        </p:nvSpPr>
        <p:spPr>
          <a:xfrm>
            <a:off x="10943492" y="6600521"/>
            <a:ext cx="5218693" cy="1731243"/>
          </a:xfrm>
          <a:prstGeom prst="rect">
            <a:avLst/>
          </a:prstGeom>
          <a:noFill/>
          <a:ln>
            <a:noFill/>
          </a:ln>
        </p:spPr>
        <p:txBody>
          <a:bodyPr spcFirstLastPara="1" wrap="square" lIns="0" tIns="0" rIns="0" bIns="0" anchor="t" anchorCtr="0">
            <a:spAutoFit/>
          </a:bodyPr>
          <a:lstStyle/>
          <a:p>
            <a:pPr marL="0" marR="0" lvl="0" indent="0" algn="l" rtl="0">
              <a:lnSpc>
                <a:spcPct val="189541"/>
              </a:lnSpc>
              <a:spcBef>
                <a:spcPts val="0"/>
              </a:spcBef>
              <a:spcAft>
                <a:spcPts val="0"/>
              </a:spcAft>
              <a:buNone/>
            </a:pPr>
            <a:r>
              <a:rPr lang="fr-FR" sz="2400">
                <a:solidFill>
                  <a:srgbClr val="000000"/>
                </a:solidFill>
                <a:latin typeface="Fira Sans Medium"/>
                <a:ea typeface="Fira Sans Medium"/>
                <a:cs typeface="Fira Sans Medium"/>
                <a:sym typeface="Fira Sans Medium"/>
              </a:rPr>
              <a:t>Comparaison avec d’autres sites web</a:t>
            </a:r>
            <a:endParaRPr/>
          </a:p>
          <a:p>
            <a:pPr marL="800100" marR="0" lvl="1" indent="-342900" algn="l" rtl="0">
              <a:lnSpc>
                <a:spcPct val="189541"/>
              </a:lnSpc>
              <a:spcBef>
                <a:spcPts val="0"/>
              </a:spcBef>
              <a:spcAft>
                <a:spcPts val="0"/>
              </a:spcAft>
              <a:buClr>
                <a:srgbClr val="000000"/>
              </a:buClr>
              <a:buSzPts val="2400"/>
              <a:buFont typeface="Noto Sans Symbols"/>
              <a:buChar char="⮚"/>
            </a:pPr>
            <a:r>
              <a:rPr lang="fr-FR" sz="2400" b="0" i="0" u="none" strike="noStrike" cap="none">
                <a:solidFill>
                  <a:srgbClr val="000000"/>
                </a:solidFill>
                <a:latin typeface="Fira Sans Medium"/>
                <a:ea typeface="Fira Sans Medium"/>
                <a:cs typeface="Fira Sans Medium"/>
                <a:sym typeface="Fira Sans Medium"/>
              </a:rPr>
              <a:t>Mytek</a:t>
            </a:r>
            <a:endParaRPr sz="2400" b="0" i="0" u="none" strike="noStrike" cap="none">
              <a:solidFill>
                <a:srgbClr val="000000"/>
              </a:solidFill>
              <a:latin typeface="Fira Sans Medium"/>
              <a:ea typeface="Fira Sans Medium"/>
              <a:cs typeface="Fira Sans Medium"/>
              <a:sym typeface="Fira Sans Medium"/>
            </a:endParaRPr>
          </a:p>
          <a:p>
            <a:pPr marL="800100" marR="0" lvl="1" indent="-342900" algn="l" rtl="0">
              <a:lnSpc>
                <a:spcPct val="189541"/>
              </a:lnSpc>
              <a:spcBef>
                <a:spcPts val="0"/>
              </a:spcBef>
              <a:spcAft>
                <a:spcPts val="0"/>
              </a:spcAft>
              <a:buClr>
                <a:srgbClr val="000000"/>
              </a:buClr>
              <a:buSzPts val="2400"/>
              <a:buFont typeface="Noto Sans Symbols"/>
              <a:buChar char="⮚"/>
            </a:pPr>
            <a:r>
              <a:rPr lang="fr-FR" sz="2400" b="0" i="0" u="none" strike="noStrike" cap="none">
                <a:solidFill>
                  <a:srgbClr val="000000"/>
                </a:solidFill>
                <a:latin typeface="Fira Sans Medium"/>
                <a:ea typeface="Fira Sans Medium"/>
                <a:cs typeface="Fira Sans Medium"/>
                <a:sym typeface="Fira Sans Medium"/>
              </a:rPr>
              <a:t>Tunisianet</a:t>
            </a:r>
            <a:endParaRPr sz="2400" b="0" i="0" u="none" strike="noStrike" cap="none">
              <a:solidFill>
                <a:srgbClr val="000000"/>
              </a:solidFill>
              <a:latin typeface="Fira Sans Medium"/>
              <a:ea typeface="Fira Sans Medium"/>
              <a:cs typeface="Fira Sans Medium"/>
              <a:sym typeface="Fira Sans Medium"/>
            </a:endParaRPr>
          </a:p>
        </p:txBody>
      </p:sp>
      <p:sp>
        <p:nvSpPr>
          <p:cNvPr id="284" name="Google Shape;284;p19"/>
          <p:cNvSpPr/>
          <p:nvPr/>
        </p:nvSpPr>
        <p:spPr>
          <a:xfrm rot="5400000">
            <a:off x="2515094" y="2618909"/>
            <a:ext cx="341686" cy="341976"/>
          </a:xfrm>
          <a:custGeom>
            <a:avLst/>
            <a:gdLst/>
            <a:ahLst/>
            <a:cxnLst/>
            <a:rect l="l" t="t" r="r" b="b"/>
            <a:pathLst>
              <a:path w="341686" h="341976" extrusionOk="0">
                <a:moveTo>
                  <a:pt x="0" y="0"/>
                </a:moveTo>
                <a:lnTo>
                  <a:pt x="341686" y="0"/>
                </a:lnTo>
                <a:lnTo>
                  <a:pt x="341686" y="341977"/>
                </a:lnTo>
                <a:lnTo>
                  <a:pt x="0" y="341977"/>
                </a:lnTo>
                <a:lnTo>
                  <a:pt x="0" y="0"/>
                </a:lnTo>
                <a:close/>
              </a:path>
            </a:pathLst>
          </a:custGeom>
          <a:blipFill rotWithShape="1">
            <a:blip r:embed="rId3">
              <a:alphaModFix/>
            </a:blip>
            <a:stretch>
              <a:fillRect l="-49" r="-32"/>
            </a:stretch>
          </a:blipFill>
          <a:ln>
            <a:noFill/>
          </a:ln>
        </p:spPr>
      </p:sp>
      <p:sp>
        <p:nvSpPr>
          <p:cNvPr id="285" name="Google Shape;285;p19"/>
          <p:cNvSpPr/>
          <p:nvPr/>
        </p:nvSpPr>
        <p:spPr>
          <a:xfrm rot="5400000">
            <a:off x="10251548" y="2470368"/>
            <a:ext cx="341686" cy="341976"/>
          </a:xfrm>
          <a:custGeom>
            <a:avLst/>
            <a:gdLst/>
            <a:ahLst/>
            <a:cxnLst/>
            <a:rect l="l" t="t" r="r" b="b"/>
            <a:pathLst>
              <a:path w="341686" h="341976" extrusionOk="0">
                <a:moveTo>
                  <a:pt x="0" y="0"/>
                </a:moveTo>
                <a:lnTo>
                  <a:pt x="341686" y="0"/>
                </a:lnTo>
                <a:lnTo>
                  <a:pt x="341686" y="341976"/>
                </a:lnTo>
                <a:lnTo>
                  <a:pt x="0" y="341976"/>
                </a:lnTo>
                <a:lnTo>
                  <a:pt x="0" y="0"/>
                </a:lnTo>
                <a:close/>
              </a:path>
            </a:pathLst>
          </a:custGeom>
          <a:blipFill rotWithShape="1">
            <a:blip r:embed="rId3">
              <a:alphaModFix/>
            </a:blip>
            <a:stretch>
              <a:fillRect l="-49" r="-32"/>
            </a:stretch>
          </a:blipFill>
          <a:ln>
            <a:noFill/>
          </a:ln>
        </p:spPr>
      </p:sp>
      <p:sp>
        <p:nvSpPr>
          <p:cNvPr id="288" name="Google Shape;288;p19"/>
          <p:cNvSpPr/>
          <p:nvPr/>
        </p:nvSpPr>
        <p:spPr>
          <a:xfrm rot="5400000">
            <a:off x="10295279" y="6721633"/>
            <a:ext cx="341686" cy="341976"/>
          </a:xfrm>
          <a:custGeom>
            <a:avLst/>
            <a:gdLst/>
            <a:ahLst/>
            <a:cxnLst/>
            <a:rect l="l" t="t" r="r" b="b"/>
            <a:pathLst>
              <a:path w="341686" h="341976" extrusionOk="0">
                <a:moveTo>
                  <a:pt x="0" y="0"/>
                </a:moveTo>
                <a:lnTo>
                  <a:pt x="341686" y="0"/>
                </a:lnTo>
                <a:lnTo>
                  <a:pt x="341686" y="341976"/>
                </a:lnTo>
                <a:lnTo>
                  <a:pt x="0" y="341976"/>
                </a:lnTo>
                <a:lnTo>
                  <a:pt x="0" y="0"/>
                </a:lnTo>
                <a:close/>
              </a:path>
            </a:pathLst>
          </a:custGeom>
          <a:blipFill rotWithShape="1">
            <a:blip r:embed="rId3">
              <a:alphaModFix/>
            </a:blip>
            <a:stretch>
              <a:fillRect l="-49" r="-32"/>
            </a:stretch>
          </a:blipFill>
          <a:ln>
            <a:noFill/>
          </a:ln>
        </p:spPr>
      </p:sp>
      <p:grpSp>
        <p:nvGrpSpPr>
          <p:cNvPr id="289" name="Google Shape;289;p19"/>
          <p:cNvGrpSpPr/>
          <p:nvPr/>
        </p:nvGrpSpPr>
        <p:grpSpPr>
          <a:xfrm>
            <a:off x="-1726530" y="-229694"/>
            <a:ext cx="2755230" cy="6531044"/>
            <a:chOff x="0" y="0"/>
            <a:chExt cx="3673639" cy="8708059"/>
          </a:xfrm>
        </p:grpSpPr>
        <p:sp>
          <p:nvSpPr>
            <p:cNvPr id="290" name="Google Shape;290;p19"/>
            <p:cNvSpPr/>
            <p:nvPr/>
          </p:nvSpPr>
          <p:spPr>
            <a:xfrm rot="-5400000">
              <a:off x="-65231" y="4969189"/>
              <a:ext cx="3804101" cy="3673639"/>
            </a:xfrm>
            <a:custGeom>
              <a:avLst/>
              <a:gdLst/>
              <a:ahLst/>
              <a:cxnLst/>
              <a:rect l="l" t="t" r="r" b="b"/>
              <a:pathLst>
                <a:path w="5562879" h="5372100" extrusionOk="0">
                  <a:moveTo>
                    <a:pt x="4012209" y="0"/>
                  </a:moveTo>
                  <a:lnTo>
                    <a:pt x="1550670" y="0"/>
                  </a:lnTo>
                  <a:lnTo>
                    <a:pt x="0" y="2686050"/>
                  </a:lnTo>
                  <a:lnTo>
                    <a:pt x="1550670" y="5372100"/>
                  </a:lnTo>
                  <a:lnTo>
                    <a:pt x="4012209" y="5372100"/>
                  </a:lnTo>
                  <a:lnTo>
                    <a:pt x="5562879" y="2686050"/>
                  </a:lnTo>
                  <a:lnTo>
                    <a:pt x="4012209" y="0"/>
                  </a:lnTo>
                  <a:close/>
                </a:path>
              </a:pathLst>
            </a:custGeom>
            <a:solidFill>
              <a:srgbClr val="86C7ED"/>
            </a:solidFill>
            <a:ln>
              <a:noFill/>
            </a:ln>
          </p:spPr>
        </p:sp>
        <p:sp>
          <p:nvSpPr>
            <p:cNvPr id="291" name="Google Shape;291;p19"/>
            <p:cNvSpPr/>
            <p:nvPr/>
          </p:nvSpPr>
          <p:spPr>
            <a:xfrm rot="-5400000">
              <a:off x="-65231" y="4969189"/>
              <a:ext cx="3804101" cy="3673639"/>
            </a:xfrm>
            <a:custGeom>
              <a:avLst/>
              <a:gdLst/>
              <a:ahLst/>
              <a:cxnLst/>
              <a:rect l="l" t="t" r="r" b="b"/>
              <a:pathLst>
                <a:path w="5562879" h="5372100" extrusionOk="0">
                  <a:moveTo>
                    <a:pt x="4012209" y="0"/>
                  </a:moveTo>
                  <a:lnTo>
                    <a:pt x="1550670" y="0"/>
                  </a:lnTo>
                  <a:lnTo>
                    <a:pt x="0" y="2686050"/>
                  </a:lnTo>
                  <a:lnTo>
                    <a:pt x="1550670" y="5372100"/>
                  </a:lnTo>
                  <a:lnTo>
                    <a:pt x="4012209" y="5372100"/>
                  </a:lnTo>
                  <a:lnTo>
                    <a:pt x="5562879" y="2686050"/>
                  </a:lnTo>
                  <a:lnTo>
                    <a:pt x="4012209" y="0"/>
                  </a:lnTo>
                  <a:close/>
                </a:path>
              </a:pathLst>
            </a:custGeom>
            <a:solidFill>
              <a:srgbClr val="86C7ED"/>
            </a:solidFill>
            <a:ln>
              <a:noFill/>
            </a:ln>
          </p:spPr>
        </p:sp>
        <p:sp>
          <p:nvSpPr>
            <p:cNvPr id="292" name="Google Shape;292;p19"/>
            <p:cNvSpPr/>
            <p:nvPr/>
          </p:nvSpPr>
          <p:spPr>
            <a:xfrm rot="-5400000">
              <a:off x="-65231" y="2553759"/>
              <a:ext cx="3804101" cy="3673639"/>
            </a:xfrm>
            <a:custGeom>
              <a:avLst/>
              <a:gdLst/>
              <a:ahLst/>
              <a:cxnLst/>
              <a:rect l="l" t="t" r="r" b="b"/>
              <a:pathLst>
                <a:path w="5562879" h="5372100" extrusionOk="0">
                  <a:moveTo>
                    <a:pt x="4012209" y="0"/>
                  </a:moveTo>
                  <a:lnTo>
                    <a:pt x="1550670" y="0"/>
                  </a:lnTo>
                  <a:lnTo>
                    <a:pt x="0" y="2686050"/>
                  </a:lnTo>
                  <a:lnTo>
                    <a:pt x="1550670" y="5372100"/>
                  </a:lnTo>
                  <a:lnTo>
                    <a:pt x="4012209" y="5372100"/>
                  </a:lnTo>
                  <a:lnTo>
                    <a:pt x="5562879" y="2686050"/>
                  </a:lnTo>
                  <a:lnTo>
                    <a:pt x="4012209" y="0"/>
                  </a:lnTo>
                  <a:close/>
                </a:path>
              </a:pathLst>
            </a:custGeom>
            <a:solidFill>
              <a:srgbClr val="A066CB"/>
            </a:solidFill>
            <a:ln>
              <a:noFill/>
            </a:ln>
          </p:spPr>
        </p:sp>
        <p:sp>
          <p:nvSpPr>
            <p:cNvPr id="293" name="Google Shape;293;p19"/>
            <p:cNvSpPr/>
            <p:nvPr/>
          </p:nvSpPr>
          <p:spPr>
            <a:xfrm rot="-5400000">
              <a:off x="-65231" y="65231"/>
              <a:ext cx="3804101" cy="3673639"/>
            </a:xfrm>
            <a:custGeom>
              <a:avLst/>
              <a:gdLst/>
              <a:ahLst/>
              <a:cxnLst/>
              <a:rect l="l" t="t" r="r" b="b"/>
              <a:pathLst>
                <a:path w="5562879" h="5372100" extrusionOk="0">
                  <a:moveTo>
                    <a:pt x="4012209" y="0"/>
                  </a:moveTo>
                  <a:lnTo>
                    <a:pt x="1550670" y="0"/>
                  </a:lnTo>
                  <a:lnTo>
                    <a:pt x="0" y="2686050"/>
                  </a:lnTo>
                  <a:lnTo>
                    <a:pt x="1550670" y="5372100"/>
                  </a:lnTo>
                  <a:lnTo>
                    <a:pt x="4012209" y="5372100"/>
                  </a:lnTo>
                  <a:lnTo>
                    <a:pt x="5562879" y="2686050"/>
                  </a:lnTo>
                  <a:lnTo>
                    <a:pt x="4012209" y="0"/>
                  </a:lnTo>
                  <a:close/>
                </a:path>
              </a:pathLst>
            </a:custGeom>
            <a:solidFill>
              <a:srgbClr val="1836B2"/>
            </a:solidFill>
            <a:ln>
              <a:noFill/>
            </a:ln>
          </p:spPr>
        </p:sp>
      </p:grpSp>
      <p:sp>
        <p:nvSpPr>
          <p:cNvPr id="294" name="Google Shape;294;p19"/>
          <p:cNvSpPr txBox="1"/>
          <p:nvPr/>
        </p:nvSpPr>
        <p:spPr>
          <a:xfrm>
            <a:off x="4724400" y="853875"/>
            <a:ext cx="9086762" cy="102362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fr-FR" sz="7100">
                <a:solidFill>
                  <a:srgbClr val="1836B2"/>
                </a:solidFill>
                <a:latin typeface="Fira Sans SemiBold"/>
                <a:ea typeface="Fira Sans SemiBold"/>
                <a:cs typeface="Fira Sans SemiBold"/>
                <a:sym typeface="Fira Sans SemiBold"/>
              </a:rPr>
              <a:t>SEO On-Page</a:t>
            </a:r>
            <a:endParaRPr/>
          </a:p>
        </p:txBody>
      </p:sp>
      <p:sp>
        <p:nvSpPr>
          <p:cNvPr id="295" name="Google Shape;295;p19"/>
          <p:cNvSpPr txBox="1"/>
          <p:nvPr/>
        </p:nvSpPr>
        <p:spPr>
          <a:xfrm>
            <a:off x="3180901" y="6600521"/>
            <a:ext cx="5218693" cy="456663"/>
          </a:xfrm>
          <a:prstGeom prst="rect">
            <a:avLst/>
          </a:prstGeom>
          <a:noFill/>
          <a:ln>
            <a:noFill/>
          </a:ln>
        </p:spPr>
        <p:txBody>
          <a:bodyPr spcFirstLastPara="1" wrap="square" lIns="0" tIns="0" rIns="0" bIns="0" anchor="t" anchorCtr="0">
            <a:spAutoFit/>
          </a:bodyPr>
          <a:lstStyle/>
          <a:p>
            <a:pPr marL="0" marR="0" lvl="0" indent="0" algn="l" rtl="0">
              <a:lnSpc>
                <a:spcPct val="162500"/>
              </a:lnSpc>
              <a:spcBef>
                <a:spcPts val="0"/>
              </a:spcBef>
              <a:spcAft>
                <a:spcPts val="0"/>
              </a:spcAft>
              <a:buNone/>
            </a:pPr>
            <a:r>
              <a:rPr lang="fr-FR" sz="2400">
                <a:solidFill>
                  <a:srgbClr val="000000"/>
                </a:solidFill>
                <a:latin typeface="Fira Sans Medium"/>
                <a:ea typeface="Fira Sans Medium"/>
                <a:cs typeface="Fira Sans Medium"/>
                <a:sym typeface="Fira Sans Medium"/>
              </a:rPr>
              <a:t>liens internes </a:t>
            </a:r>
            <a:endParaRPr sz="2400">
              <a:solidFill>
                <a:srgbClr val="000000"/>
              </a:solidFill>
              <a:latin typeface="Fira Sans Medium"/>
              <a:ea typeface="Fira Sans Medium"/>
              <a:cs typeface="Fira Sans Medium"/>
              <a:sym typeface="Fira Sans Medium"/>
            </a:endParaRPr>
          </a:p>
        </p:txBody>
      </p:sp>
      <p:sp>
        <p:nvSpPr>
          <p:cNvPr id="297" name="Google Shape;297;p19"/>
          <p:cNvSpPr/>
          <p:nvPr/>
        </p:nvSpPr>
        <p:spPr>
          <a:xfrm rot="5400000">
            <a:off x="2515094" y="6677030"/>
            <a:ext cx="341686" cy="341976"/>
          </a:xfrm>
          <a:custGeom>
            <a:avLst/>
            <a:gdLst/>
            <a:ahLst/>
            <a:cxnLst/>
            <a:rect l="l" t="t" r="r" b="b"/>
            <a:pathLst>
              <a:path w="341686" h="341976" extrusionOk="0">
                <a:moveTo>
                  <a:pt x="0" y="0"/>
                </a:moveTo>
                <a:lnTo>
                  <a:pt x="341686" y="0"/>
                </a:lnTo>
                <a:lnTo>
                  <a:pt x="341686" y="341976"/>
                </a:lnTo>
                <a:lnTo>
                  <a:pt x="0" y="341976"/>
                </a:lnTo>
                <a:lnTo>
                  <a:pt x="0" y="0"/>
                </a:lnTo>
                <a:close/>
              </a:path>
            </a:pathLst>
          </a:custGeom>
          <a:blipFill rotWithShape="1">
            <a:blip r:embed="rId3">
              <a:alphaModFix/>
            </a:blip>
            <a:stretch>
              <a:fillRect l="-49" r="-32"/>
            </a:stretch>
          </a:blipFill>
          <a:ln>
            <a:noFill/>
          </a:ln>
        </p:spPr>
      </p:sp>
      <p:sp>
        <p:nvSpPr>
          <p:cNvPr id="299" name="Google Shape;299;p19"/>
          <p:cNvSpPr txBox="1"/>
          <p:nvPr/>
        </p:nvSpPr>
        <p:spPr>
          <a:xfrm>
            <a:off x="10971944" y="2349130"/>
            <a:ext cx="5218693" cy="514372"/>
          </a:xfrm>
          <a:prstGeom prst="rect">
            <a:avLst/>
          </a:prstGeom>
          <a:noFill/>
          <a:ln>
            <a:noFill/>
          </a:ln>
        </p:spPr>
        <p:txBody>
          <a:bodyPr spcFirstLastPara="1" wrap="square" lIns="0" tIns="0" rIns="0" bIns="0" anchor="t" anchorCtr="0">
            <a:spAutoFit/>
          </a:bodyPr>
          <a:lstStyle/>
          <a:p>
            <a:pPr marL="0" marR="0" lvl="0" indent="0" algn="l" rtl="0">
              <a:lnSpc>
                <a:spcPct val="189541"/>
              </a:lnSpc>
              <a:spcBef>
                <a:spcPts val="0"/>
              </a:spcBef>
              <a:spcAft>
                <a:spcPts val="0"/>
              </a:spcAft>
              <a:buNone/>
            </a:pPr>
            <a:r>
              <a:rPr lang="fr-FR" sz="2400">
                <a:solidFill>
                  <a:srgbClr val="000000"/>
                </a:solidFill>
                <a:latin typeface="Fira Sans Medium"/>
                <a:ea typeface="Fira Sans Medium"/>
                <a:cs typeface="Fira Sans Medium"/>
                <a:sym typeface="Fira Sans Medium"/>
              </a:rPr>
              <a:t>Description et méta-données</a:t>
            </a:r>
            <a:endParaRPr sz="2400">
              <a:solidFill>
                <a:srgbClr val="000000"/>
              </a:solidFill>
              <a:latin typeface="Fira Sans Medium"/>
              <a:ea typeface="Fira Sans Medium"/>
              <a:cs typeface="Fira Sans Medium"/>
              <a:sym typeface="Fira Sans Medium"/>
            </a:endParaRPr>
          </a:p>
        </p:txBody>
      </p:sp>
      <p:sp>
        <p:nvSpPr>
          <p:cNvPr id="25" name="Google Shape;281;p19"/>
          <p:cNvSpPr txBox="1"/>
          <p:nvPr/>
        </p:nvSpPr>
        <p:spPr>
          <a:xfrm>
            <a:off x="2626633" y="2378176"/>
            <a:ext cx="5218693" cy="2105192"/>
          </a:xfrm>
          <a:prstGeom prst="rect">
            <a:avLst/>
          </a:prstGeom>
          <a:noFill/>
          <a:ln>
            <a:noFill/>
          </a:ln>
        </p:spPr>
        <p:txBody>
          <a:bodyPr spcFirstLastPara="1" wrap="square" lIns="0" tIns="0" rIns="0" bIns="0" anchor="t" anchorCtr="0">
            <a:spAutoFit/>
          </a:bodyPr>
          <a:lstStyle/>
          <a:p>
            <a:pPr marL="457200" marR="0" lvl="1" indent="0" algn="l" rtl="0">
              <a:lnSpc>
                <a:spcPct val="189541"/>
              </a:lnSpc>
              <a:spcBef>
                <a:spcPts val="0"/>
              </a:spcBef>
              <a:spcAft>
                <a:spcPts val="0"/>
              </a:spcAft>
              <a:buNone/>
            </a:pPr>
            <a:r>
              <a:rPr lang="fr-FR" sz="2400" b="0" i="0" u="none" strike="noStrike" cap="none" dirty="0" smtClean="0">
                <a:solidFill>
                  <a:srgbClr val="000000"/>
                </a:solidFill>
                <a:latin typeface="Fira Sans Medium"/>
                <a:ea typeface="Fira Sans Medium"/>
                <a:cs typeface="Fira Sans Medium"/>
                <a:sym typeface="Fira Sans Medium"/>
              </a:rPr>
              <a:t>Titre</a:t>
            </a:r>
            <a:endParaRPr dirty="0"/>
          </a:p>
          <a:p>
            <a:pPr marL="1257300" marR="0" lvl="2" indent="-342900" algn="l" rtl="0">
              <a:lnSpc>
                <a:spcPct val="189541"/>
              </a:lnSpc>
              <a:spcBef>
                <a:spcPts val="0"/>
              </a:spcBef>
              <a:spcAft>
                <a:spcPts val="0"/>
              </a:spcAft>
              <a:buClr>
                <a:srgbClr val="000000"/>
              </a:buClr>
              <a:buSzPts val="2400"/>
              <a:buFont typeface="Noto Sans Symbols"/>
              <a:buChar char="⮚"/>
            </a:pPr>
            <a:r>
              <a:rPr lang="fr-FR" sz="2400" b="0" i="0" u="none" strike="noStrike" cap="none" dirty="0" err="1">
                <a:solidFill>
                  <a:srgbClr val="000000"/>
                </a:solidFill>
                <a:latin typeface="Fira Sans Medium"/>
                <a:ea typeface="Fira Sans Medium"/>
                <a:cs typeface="Fira Sans Medium"/>
                <a:sym typeface="Fira Sans Medium"/>
              </a:rPr>
              <a:t>Mytek</a:t>
            </a:r>
            <a:endParaRPr sz="2400" b="0" i="0" u="none" strike="noStrike" cap="none" dirty="0">
              <a:solidFill>
                <a:srgbClr val="000000"/>
              </a:solidFill>
              <a:latin typeface="Fira Sans Medium"/>
              <a:ea typeface="Fira Sans Medium"/>
              <a:cs typeface="Fira Sans Medium"/>
              <a:sym typeface="Fira Sans Medium"/>
            </a:endParaRPr>
          </a:p>
          <a:p>
            <a:pPr marL="1257300" marR="0" lvl="2" indent="-342900" algn="l" rtl="0">
              <a:lnSpc>
                <a:spcPct val="189541"/>
              </a:lnSpc>
              <a:spcBef>
                <a:spcPts val="0"/>
              </a:spcBef>
              <a:spcAft>
                <a:spcPts val="0"/>
              </a:spcAft>
              <a:buClr>
                <a:srgbClr val="000000"/>
              </a:buClr>
              <a:buSzPts val="2400"/>
              <a:buFont typeface="Noto Sans Symbols"/>
              <a:buChar char="⮚"/>
            </a:pPr>
            <a:r>
              <a:rPr lang="fr-FR" sz="2400" b="0" i="0" u="none" strike="noStrike" cap="none" dirty="0" err="1">
                <a:solidFill>
                  <a:srgbClr val="000000"/>
                </a:solidFill>
                <a:latin typeface="Fira Sans Medium"/>
                <a:ea typeface="Fira Sans Medium"/>
                <a:cs typeface="Fira Sans Medium"/>
                <a:sym typeface="Fira Sans Medium"/>
              </a:rPr>
              <a:t>Tunisianet</a:t>
            </a:r>
            <a:endParaRPr sz="2400" b="0" i="0" u="none" strike="noStrike" cap="none" dirty="0">
              <a:solidFill>
                <a:srgbClr val="000000"/>
              </a:solidFill>
              <a:latin typeface="Fira Sans Medium"/>
              <a:ea typeface="Fira Sans Medium"/>
              <a:cs typeface="Fira Sans Medium"/>
              <a:sym typeface="Fira Sans Medium"/>
            </a:endParaRPr>
          </a:p>
        </p:txBody>
      </p:sp>
      <p:sp>
        <p:nvSpPr>
          <p:cNvPr id="26" name="Google Shape;281;p19"/>
          <p:cNvSpPr txBox="1"/>
          <p:nvPr/>
        </p:nvSpPr>
        <p:spPr>
          <a:xfrm>
            <a:off x="10384735" y="3003787"/>
            <a:ext cx="5218693" cy="1403461"/>
          </a:xfrm>
          <a:prstGeom prst="rect">
            <a:avLst/>
          </a:prstGeom>
          <a:noFill/>
          <a:ln>
            <a:noFill/>
          </a:ln>
        </p:spPr>
        <p:txBody>
          <a:bodyPr spcFirstLastPara="1" wrap="square" lIns="0" tIns="0" rIns="0" bIns="0" anchor="t" anchorCtr="0">
            <a:spAutoFit/>
          </a:bodyPr>
          <a:lstStyle/>
          <a:p>
            <a:pPr marL="1257300" marR="0" lvl="2" indent="-342900" algn="l" rtl="0">
              <a:lnSpc>
                <a:spcPct val="189541"/>
              </a:lnSpc>
              <a:spcBef>
                <a:spcPts val="0"/>
              </a:spcBef>
              <a:spcAft>
                <a:spcPts val="0"/>
              </a:spcAft>
              <a:buClr>
                <a:srgbClr val="000000"/>
              </a:buClr>
              <a:buSzPts val="2400"/>
              <a:buFont typeface="Noto Sans Symbols"/>
              <a:buChar char="⮚"/>
            </a:pPr>
            <a:r>
              <a:rPr lang="fr-FR" sz="2400" b="0" i="0" u="none" strike="noStrike" cap="none" dirty="0" err="1" smtClean="0">
                <a:solidFill>
                  <a:srgbClr val="000000"/>
                </a:solidFill>
                <a:latin typeface="Fira Sans Medium"/>
                <a:ea typeface="Fira Sans Medium"/>
                <a:cs typeface="Fira Sans Medium"/>
                <a:sym typeface="Fira Sans Medium"/>
              </a:rPr>
              <a:t>Mytek</a:t>
            </a:r>
            <a:endParaRPr sz="2400" b="0" i="0" u="none" strike="noStrike" cap="none" dirty="0">
              <a:solidFill>
                <a:srgbClr val="000000"/>
              </a:solidFill>
              <a:latin typeface="Fira Sans Medium"/>
              <a:ea typeface="Fira Sans Medium"/>
              <a:cs typeface="Fira Sans Medium"/>
              <a:sym typeface="Fira Sans Medium"/>
            </a:endParaRPr>
          </a:p>
          <a:p>
            <a:pPr marL="1257300" marR="0" lvl="2" indent="-342900" algn="l" rtl="0">
              <a:lnSpc>
                <a:spcPct val="189541"/>
              </a:lnSpc>
              <a:spcBef>
                <a:spcPts val="0"/>
              </a:spcBef>
              <a:spcAft>
                <a:spcPts val="0"/>
              </a:spcAft>
              <a:buClr>
                <a:srgbClr val="000000"/>
              </a:buClr>
              <a:buSzPts val="2400"/>
              <a:buFont typeface="Noto Sans Symbols"/>
              <a:buChar char="⮚"/>
            </a:pPr>
            <a:r>
              <a:rPr lang="fr-FR" sz="2400" b="0" i="0" u="none" strike="noStrike" cap="none" dirty="0" err="1">
                <a:solidFill>
                  <a:srgbClr val="000000"/>
                </a:solidFill>
                <a:latin typeface="Fira Sans Medium"/>
                <a:ea typeface="Fira Sans Medium"/>
                <a:cs typeface="Fira Sans Medium"/>
                <a:sym typeface="Fira Sans Medium"/>
              </a:rPr>
              <a:t>Tunisianet</a:t>
            </a:r>
            <a:endParaRPr sz="2400" b="0" i="0" u="none" strike="noStrike" cap="none" dirty="0">
              <a:solidFill>
                <a:srgbClr val="000000"/>
              </a:solidFill>
              <a:latin typeface="Fira Sans Medium"/>
              <a:ea typeface="Fira Sans Medium"/>
              <a:cs typeface="Fira Sans Medium"/>
              <a:sym typeface="Fira Sans Medium"/>
            </a:endParaRPr>
          </a:p>
        </p:txBody>
      </p:sp>
      <p:sp>
        <p:nvSpPr>
          <p:cNvPr id="27" name="Google Shape;281;p19"/>
          <p:cNvSpPr txBox="1"/>
          <p:nvPr/>
        </p:nvSpPr>
        <p:spPr>
          <a:xfrm>
            <a:off x="2558680" y="7138618"/>
            <a:ext cx="5218693" cy="1403461"/>
          </a:xfrm>
          <a:prstGeom prst="rect">
            <a:avLst/>
          </a:prstGeom>
          <a:noFill/>
          <a:ln>
            <a:noFill/>
          </a:ln>
        </p:spPr>
        <p:txBody>
          <a:bodyPr spcFirstLastPara="1" wrap="square" lIns="0" tIns="0" rIns="0" bIns="0" anchor="t" anchorCtr="0">
            <a:spAutoFit/>
          </a:bodyPr>
          <a:lstStyle/>
          <a:p>
            <a:pPr marL="1257300" marR="0" lvl="2" indent="-342900" algn="l" rtl="0">
              <a:lnSpc>
                <a:spcPct val="189541"/>
              </a:lnSpc>
              <a:spcBef>
                <a:spcPts val="0"/>
              </a:spcBef>
              <a:spcAft>
                <a:spcPts val="0"/>
              </a:spcAft>
              <a:buClr>
                <a:srgbClr val="000000"/>
              </a:buClr>
              <a:buSzPts val="2400"/>
              <a:buFont typeface="Noto Sans Symbols"/>
              <a:buChar char="⮚"/>
            </a:pPr>
            <a:r>
              <a:rPr lang="fr-FR" sz="2400" b="0" i="0" u="none" strike="noStrike" cap="none" dirty="0" err="1" smtClean="0">
                <a:solidFill>
                  <a:srgbClr val="000000"/>
                </a:solidFill>
                <a:latin typeface="Fira Sans Medium"/>
                <a:ea typeface="Fira Sans Medium"/>
                <a:cs typeface="Fira Sans Medium"/>
                <a:sym typeface="Fira Sans Medium"/>
              </a:rPr>
              <a:t>Mytek</a:t>
            </a:r>
            <a:endParaRPr sz="2400" b="0" i="0" u="none" strike="noStrike" cap="none" dirty="0">
              <a:solidFill>
                <a:srgbClr val="000000"/>
              </a:solidFill>
              <a:latin typeface="Fira Sans Medium"/>
              <a:ea typeface="Fira Sans Medium"/>
              <a:cs typeface="Fira Sans Medium"/>
              <a:sym typeface="Fira Sans Medium"/>
            </a:endParaRPr>
          </a:p>
          <a:p>
            <a:pPr marL="1257300" marR="0" lvl="2" indent="-342900" algn="l" rtl="0">
              <a:lnSpc>
                <a:spcPct val="189541"/>
              </a:lnSpc>
              <a:spcBef>
                <a:spcPts val="0"/>
              </a:spcBef>
              <a:spcAft>
                <a:spcPts val="0"/>
              </a:spcAft>
              <a:buClr>
                <a:srgbClr val="000000"/>
              </a:buClr>
              <a:buSzPts val="2400"/>
              <a:buFont typeface="Noto Sans Symbols"/>
              <a:buChar char="⮚"/>
            </a:pPr>
            <a:r>
              <a:rPr lang="fr-FR" sz="2400" b="0" i="0" u="none" strike="noStrike" cap="none" dirty="0" err="1">
                <a:solidFill>
                  <a:srgbClr val="000000"/>
                </a:solidFill>
                <a:latin typeface="Fira Sans Medium"/>
                <a:ea typeface="Fira Sans Medium"/>
                <a:cs typeface="Fira Sans Medium"/>
                <a:sym typeface="Fira Sans Medium"/>
              </a:rPr>
              <a:t>Tunisianet</a:t>
            </a:r>
            <a:endParaRPr sz="2400" b="0" i="0" u="none" strike="noStrike" cap="none" dirty="0">
              <a:solidFill>
                <a:srgbClr val="000000"/>
              </a:solidFill>
              <a:latin typeface="Fira Sans Medium"/>
              <a:ea typeface="Fira Sans Medium"/>
              <a:cs typeface="Fira Sans Medium"/>
              <a:sym typeface="Fira Sans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0"/>
          <p:cNvSpPr/>
          <p:nvPr/>
        </p:nvSpPr>
        <p:spPr>
          <a:xfrm>
            <a:off x="0" y="9986435"/>
            <a:ext cx="16445731" cy="791631"/>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p:nvPr/>
        </p:nvSpPr>
        <p:spPr>
          <a:xfrm rot="10800000">
            <a:off x="14141132"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a:ln>
            <a:noFill/>
          </a:ln>
        </p:spPr>
      </p:sp>
      <p:sp>
        <p:nvSpPr>
          <p:cNvPr id="307" name="Google Shape;307;p20"/>
          <p:cNvSpPr/>
          <p:nvPr/>
        </p:nvSpPr>
        <p:spPr>
          <a:xfrm rot="10800000">
            <a:off x="15663004"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a:ln>
            <a:noFill/>
          </a:ln>
        </p:spPr>
      </p:sp>
      <p:sp>
        <p:nvSpPr>
          <p:cNvPr id="308" name="Google Shape;308;p20"/>
          <p:cNvSpPr txBox="1"/>
          <p:nvPr/>
        </p:nvSpPr>
        <p:spPr>
          <a:xfrm>
            <a:off x="609600" y="738569"/>
            <a:ext cx="14173200" cy="430887"/>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dk1"/>
              </a:buClr>
              <a:buSzPts val="2800"/>
              <a:buFont typeface="Noto Sans Symbols"/>
              <a:buChar char="❑"/>
            </a:pPr>
            <a:r>
              <a:rPr lang="fr-FR" sz="2800" b="1" i="1">
                <a:solidFill>
                  <a:schemeClr val="dk1"/>
                </a:solidFill>
                <a:latin typeface="Calibri"/>
                <a:ea typeface="Calibri"/>
                <a:cs typeface="Calibri"/>
                <a:sym typeface="Calibri"/>
              </a:rPr>
              <a:t>Titre</a:t>
            </a:r>
            <a:endParaRPr sz="2800" b="1" i="1">
              <a:solidFill>
                <a:schemeClr val="dk1"/>
              </a:solidFill>
              <a:latin typeface="Calibri"/>
              <a:ea typeface="Calibri"/>
              <a:cs typeface="Calibri"/>
              <a:sym typeface="Calibri"/>
            </a:endParaRPr>
          </a:p>
        </p:txBody>
      </p:sp>
      <p:pic>
        <p:nvPicPr>
          <p:cNvPr id="309" name="Google Shape;309;p20"/>
          <p:cNvPicPr preferRelativeResize="0"/>
          <p:nvPr/>
        </p:nvPicPr>
        <p:blipFill rotWithShape="1">
          <a:blip r:embed="rId3">
            <a:alphaModFix/>
          </a:blip>
          <a:srcRect l="6076" t="27083" r="6076" b="11458"/>
          <a:stretch/>
        </p:blipFill>
        <p:spPr>
          <a:xfrm>
            <a:off x="602672" y="1638300"/>
            <a:ext cx="16999527" cy="7391400"/>
          </a:xfrm>
          <a:prstGeom prst="rect">
            <a:avLst/>
          </a:prstGeom>
          <a:noFill/>
          <a:ln>
            <a:noFill/>
          </a:ln>
        </p:spPr>
      </p:pic>
      <p:sp>
        <p:nvSpPr>
          <p:cNvPr id="310" name="Google Shape;310;p20"/>
          <p:cNvSpPr txBox="1"/>
          <p:nvPr/>
        </p:nvSpPr>
        <p:spPr>
          <a:xfrm>
            <a:off x="2363700" y="676963"/>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400"/>
              <a:t>outiref</a:t>
            </a:r>
            <a:endParaRPr sz="2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1"/>
          <p:cNvSpPr/>
          <p:nvPr/>
        </p:nvSpPr>
        <p:spPr>
          <a:xfrm>
            <a:off x="0" y="9986435"/>
            <a:ext cx="16445731" cy="791631"/>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rot="10800000">
            <a:off x="14141132"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a:ln>
            <a:noFill/>
          </a:ln>
        </p:spPr>
      </p:sp>
      <p:sp>
        <p:nvSpPr>
          <p:cNvPr id="318" name="Google Shape;318;p21"/>
          <p:cNvSpPr/>
          <p:nvPr/>
        </p:nvSpPr>
        <p:spPr>
          <a:xfrm rot="10800000">
            <a:off x="15663004"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a:ln>
            <a:noFill/>
          </a:ln>
        </p:spPr>
      </p:sp>
      <p:sp>
        <p:nvSpPr>
          <p:cNvPr id="319" name="Google Shape;319;p21"/>
          <p:cNvSpPr txBox="1"/>
          <p:nvPr/>
        </p:nvSpPr>
        <p:spPr>
          <a:xfrm>
            <a:off x="609600" y="738569"/>
            <a:ext cx="14173200" cy="430887"/>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dk1"/>
              </a:buClr>
              <a:buSzPts val="2800"/>
              <a:buFont typeface="Noto Sans Symbols"/>
              <a:buChar char="❑"/>
            </a:pPr>
            <a:r>
              <a:rPr lang="fr-FR" sz="2800" b="1" i="1">
                <a:solidFill>
                  <a:schemeClr val="dk1"/>
                </a:solidFill>
                <a:latin typeface="Calibri"/>
                <a:ea typeface="Calibri"/>
                <a:cs typeface="Calibri"/>
                <a:sym typeface="Calibri"/>
              </a:rPr>
              <a:t>Description et méta-données</a:t>
            </a:r>
            <a:endParaRPr sz="2800" b="1" i="1">
              <a:solidFill>
                <a:schemeClr val="dk1"/>
              </a:solidFill>
              <a:latin typeface="Calibri"/>
              <a:ea typeface="Calibri"/>
              <a:cs typeface="Calibri"/>
              <a:sym typeface="Calibri"/>
            </a:endParaRPr>
          </a:p>
        </p:txBody>
      </p:sp>
      <p:pic>
        <p:nvPicPr>
          <p:cNvPr id="320" name="Google Shape;320;p21"/>
          <p:cNvPicPr preferRelativeResize="0"/>
          <p:nvPr/>
        </p:nvPicPr>
        <p:blipFill rotWithShape="1">
          <a:blip r:embed="rId3">
            <a:alphaModFix/>
          </a:blip>
          <a:srcRect l="5491" t="27083" r="7246" b="16666"/>
          <a:stretch/>
        </p:blipFill>
        <p:spPr>
          <a:xfrm>
            <a:off x="0" y="1562100"/>
            <a:ext cx="17907000" cy="8077200"/>
          </a:xfrm>
          <a:prstGeom prst="rect">
            <a:avLst/>
          </a:prstGeom>
          <a:noFill/>
          <a:ln>
            <a:noFill/>
          </a:ln>
        </p:spPr>
      </p:pic>
      <p:sp>
        <p:nvSpPr>
          <p:cNvPr id="321" name="Google Shape;321;p21"/>
          <p:cNvSpPr txBox="1"/>
          <p:nvPr/>
        </p:nvSpPr>
        <p:spPr>
          <a:xfrm>
            <a:off x="5659525" y="691763"/>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200"/>
              <a:t>outiref</a:t>
            </a:r>
            <a:endParaRPr sz="2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cxnSp>
        <p:nvCxnSpPr>
          <p:cNvPr id="101" name="Google Shape;101;p2"/>
          <p:cNvCxnSpPr/>
          <p:nvPr/>
        </p:nvCxnSpPr>
        <p:spPr>
          <a:xfrm>
            <a:off x="1028700" y="6403603"/>
            <a:ext cx="5864424" cy="0"/>
          </a:xfrm>
          <a:prstGeom prst="straightConnector1">
            <a:avLst/>
          </a:prstGeom>
          <a:noFill/>
          <a:ln w="38100" cap="rnd" cmpd="sng">
            <a:solidFill>
              <a:srgbClr val="86C7ED"/>
            </a:solidFill>
            <a:prstDash val="dot"/>
            <a:round/>
            <a:headEnd type="none" w="sm" len="sm"/>
            <a:tailEnd type="none" w="sm" len="sm"/>
          </a:ln>
        </p:spPr>
      </p:cxnSp>
      <p:cxnSp>
        <p:nvCxnSpPr>
          <p:cNvPr id="102" name="Google Shape;102;p2"/>
          <p:cNvCxnSpPr/>
          <p:nvPr/>
        </p:nvCxnSpPr>
        <p:spPr>
          <a:xfrm>
            <a:off x="8357795" y="6441703"/>
            <a:ext cx="5864424" cy="0"/>
          </a:xfrm>
          <a:prstGeom prst="straightConnector1">
            <a:avLst/>
          </a:prstGeom>
          <a:noFill/>
          <a:ln w="38100" cap="rnd" cmpd="sng">
            <a:solidFill>
              <a:srgbClr val="86C7ED"/>
            </a:solidFill>
            <a:prstDash val="dot"/>
            <a:round/>
            <a:headEnd type="none" w="sm" len="sm"/>
            <a:tailEnd type="none" w="sm" len="sm"/>
          </a:ln>
        </p:spPr>
      </p:cxnSp>
      <p:sp>
        <p:nvSpPr>
          <p:cNvPr id="103" name="Google Shape;103;p2"/>
          <p:cNvSpPr txBox="1"/>
          <p:nvPr/>
        </p:nvSpPr>
        <p:spPr>
          <a:xfrm>
            <a:off x="1028700" y="5141277"/>
            <a:ext cx="6052833" cy="67448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fr-FR" sz="3999" u="sng">
                <a:solidFill>
                  <a:srgbClr val="000000"/>
                </a:solidFill>
                <a:latin typeface="Fira Sans Medium"/>
                <a:ea typeface="Fira Sans Medium"/>
                <a:cs typeface="Fira Sans Medium"/>
                <a:sym typeface="Fira Sans Medium"/>
              </a:rPr>
              <a:t>I. Introduction</a:t>
            </a:r>
            <a:endParaRPr sz="3999" u="sng">
              <a:solidFill>
                <a:srgbClr val="000000"/>
              </a:solidFill>
              <a:latin typeface="Fira Sans Medium"/>
              <a:ea typeface="Fira Sans Medium"/>
              <a:cs typeface="Fira Sans Medium"/>
              <a:sym typeface="Fira Sans Medium"/>
            </a:endParaRPr>
          </a:p>
        </p:txBody>
      </p:sp>
      <p:sp>
        <p:nvSpPr>
          <p:cNvPr id="104" name="Google Shape;104;p2"/>
          <p:cNvSpPr txBox="1"/>
          <p:nvPr/>
        </p:nvSpPr>
        <p:spPr>
          <a:xfrm>
            <a:off x="8357795" y="5141277"/>
            <a:ext cx="6052833" cy="67448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fr-FR" sz="3999" u="sng">
                <a:solidFill>
                  <a:srgbClr val="000000"/>
                </a:solidFill>
                <a:latin typeface="Fira Sans Medium"/>
                <a:ea typeface="Fira Sans Medium"/>
                <a:cs typeface="Fira Sans Medium"/>
                <a:sym typeface="Fira Sans Medium"/>
              </a:rPr>
              <a:t>II. Domaine d’activité</a:t>
            </a:r>
            <a:endParaRPr sz="3999" u="sng">
              <a:solidFill>
                <a:srgbClr val="000000"/>
              </a:solidFill>
              <a:latin typeface="Fira Sans Medium"/>
              <a:ea typeface="Fira Sans Medium"/>
              <a:cs typeface="Fira Sans Medium"/>
              <a:sym typeface="Fira Sans Medium"/>
            </a:endParaRPr>
          </a:p>
        </p:txBody>
      </p:sp>
      <p:sp>
        <p:nvSpPr>
          <p:cNvPr id="105" name="Google Shape;105;p2"/>
          <p:cNvSpPr txBox="1"/>
          <p:nvPr/>
        </p:nvSpPr>
        <p:spPr>
          <a:xfrm>
            <a:off x="1028700" y="7077937"/>
            <a:ext cx="6052833" cy="829266"/>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fr-FR" sz="3849" u="sng" dirty="0">
                <a:solidFill>
                  <a:srgbClr val="000000"/>
                </a:solidFill>
                <a:latin typeface="Fira Sans Medium"/>
                <a:ea typeface="Fira Sans Medium"/>
                <a:cs typeface="Fira Sans Medium"/>
                <a:sym typeface="Fira Sans Medium"/>
              </a:rPr>
              <a:t>III. </a:t>
            </a:r>
            <a:r>
              <a:rPr lang="fr-FR" sz="3600" u="sng" dirty="0" smtClean="0">
                <a:latin typeface="Fira Sans Medium"/>
                <a:ea typeface="Fira Sans Medium"/>
                <a:cs typeface="Fira Sans Medium"/>
                <a:sym typeface="Fira Sans Medium"/>
              </a:rPr>
              <a:t>SEO technique</a:t>
            </a:r>
            <a:endParaRPr sz="3849" u="sng" dirty="0">
              <a:solidFill>
                <a:srgbClr val="000000"/>
              </a:solidFill>
              <a:latin typeface="Fira Sans Medium"/>
              <a:ea typeface="Fira Sans Medium"/>
              <a:cs typeface="Fira Sans Medium"/>
              <a:sym typeface="Fira Sans Medium"/>
            </a:endParaRPr>
          </a:p>
        </p:txBody>
      </p:sp>
      <p:sp>
        <p:nvSpPr>
          <p:cNvPr id="106" name="Google Shape;106;p2"/>
          <p:cNvSpPr txBox="1"/>
          <p:nvPr/>
        </p:nvSpPr>
        <p:spPr>
          <a:xfrm>
            <a:off x="8357795" y="7065554"/>
            <a:ext cx="6052833" cy="718145"/>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fr-FR" sz="3999" u="sng">
                <a:solidFill>
                  <a:srgbClr val="000000"/>
                </a:solidFill>
                <a:latin typeface="Fira Sans Medium"/>
                <a:ea typeface="Fira Sans Medium"/>
                <a:cs typeface="Fira Sans Medium"/>
                <a:sym typeface="Fira Sans Medium"/>
              </a:rPr>
              <a:t>IV. SEO On-Page</a:t>
            </a:r>
            <a:endParaRPr sz="3999" u="sng">
              <a:solidFill>
                <a:srgbClr val="000000"/>
              </a:solidFill>
              <a:latin typeface="Fira Sans Medium"/>
              <a:ea typeface="Fira Sans Medium"/>
              <a:cs typeface="Fira Sans Medium"/>
              <a:sym typeface="Fira Sans Medium"/>
            </a:endParaRPr>
          </a:p>
        </p:txBody>
      </p:sp>
      <p:sp>
        <p:nvSpPr>
          <p:cNvPr id="107" name="Google Shape;107;p2"/>
          <p:cNvSpPr txBox="1"/>
          <p:nvPr/>
        </p:nvSpPr>
        <p:spPr>
          <a:xfrm>
            <a:off x="1028700" y="2619730"/>
            <a:ext cx="9964391" cy="1129348"/>
          </a:xfrm>
          <a:prstGeom prst="rect">
            <a:avLst/>
          </a:prstGeom>
          <a:noFill/>
          <a:ln>
            <a:noFill/>
          </a:ln>
        </p:spPr>
        <p:txBody>
          <a:bodyPr spcFirstLastPara="1" wrap="square" lIns="0" tIns="0" rIns="0" bIns="0" anchor="t" anchorCtr="0">
            <a:spAutoFit/>
          </a:bodyPr>
          <a:lstStyle/>
          <a:p>
            <a:pPr marL="0" marR="0" lvl="0" indent="0" algn="l" rtl="0">
              <a:lnSpc>
                <a:spcPct val="109993"/>
              </a:lnSpc>
              <a:spcBef>
                <a:spcPts val="0"/>
              </a:spcBef>
              <a:spcAft>
                <a:spcPts val="0"/>
              </a:spcAft>
              <a:buNone/>
            </a:pPr>
            <a:r>
              <a:rPr lang="fr-FR" sz="7925" u="none">
                <a:solidFill>
                  <a:srgbClr val="1836B2"/>
                </a:solidFill>
                <a:latin typeface="Fira Sans SemiBold"/>
                <a:ea typeface="Fira Sans SemiBold"/>
                <a:cs typeface="Fira Sans SemiBold"/>
                <a:sym typeface="Fira Sans SemiBold"/>
              </a:rPr>
              <a:t>Plan</a:t>
            </a:r>
            <a:endParaRPr sz="7925" u="none">
              <a:solidFill>
                <a:srgbClr val="1836B2"/>
              </a:solidFill>
              <a:latin typeface="Fira Sans SemiBold"/>
              <a:ea typeface="Fira Sans SemiBold"/>
              <a:cs typeface="Fira Sans SemiBold"/>
              <a:sym typeface="Fira Sans SemiBold"/>
            </a:endParaRPr>
          </a:p>
        </p:txBody>
      </p:sp>
      <p:grpSp>
        <p:nvGrpSpPr>
          <p:cNvPr id="108" name="Google Shape;108;p2"/>
          <p:cNvGrpSpPr/>
          <p:nvPr/>
        </p:nvGrpSpPr>
        <p:grpSpPr>
          <a:xfrm>
            <a:off x="13741037" y="-1217562"/>
            <a:ext cx="9852713" cy="11676274"/>
            <a:chOff x="0" y="0"/>
            <a:chExt cx="13136951" cy="15568366"/>
          </a:xfrm>
        </p:grpSpPr>
        <p:sp>
          <p:nvSpPr>
            <p:cNvPr id="109" name="Google Shape;109;p2"/>
            <p:cNvSpPr/>
            <p:nvPr/>
          </p:nvSpPr>
          <p:spPr>
            <a:xfrm rot="10800000" flipH="1">
              <a:off x="0" y="0"/>
              <a:ext cx="10199044" cy="5823319"/>
            </a:xfrm>
            <a:custGeom>
              <a:avLst/>
              <a:gdLst/>
              <a:ahLst/>
              <a:cxnLst/>
              <a:rect l="l" t="t" r="r" b="b"/>
              <a:pathLst>
                <a:path w="10199044" h="5823319" extrusionOk="0">
                  <a:moveTo>
                    <a:pt x="0" y="5823319"/>
                  </a:moveTo>
                  <a:lnTo>
                    <a:pt x="10199044" y="5823319"/>
                  </a:lnTo>
                  <a:lnTo>
                    <a:pt x="10199044" y="0"/>
                  </a:lnTo>
                  <a:lnTo>
                    <a:pt x="0" y="0"/>
                  </a:lnTo>
                  <a:lnTo>
                    <a:pt x="0" y="5823319"/>
                  </a:lnTo>
                  <a:close/>
                </a:path>
              </a:pathLst>
            </a:custGeom>
            <a:blipFill rotWithShape="1">
              <a:blip r:embed="rId3">
                <a:alphaModFix/>
              </a:blip>
              <a:stretch>
                <a:fillRect t="-51572"/>
              </a:stretch>
            </a:blipFill>
            <a:ln>
              <a:noFill/>
            </a:ln>
          </p:spPr>
        </p:sp>
        <p:sp>
          <p:nvSpPr>
            <p:cNvPr id="110" name="Google Shape;110;p2"/>
            <p:cNvSpPr/>
            <p:nvPr/>
          </p:nvSpPr>
          <p:spPr>
            <a:xfrm rot="10800000">
              <a:off x="2115666" y="3513875"/>
              <a:ext cx="11021285" cy="12054491"/>
            </a:xfrm>
            <a:custGeom>
              <a:avLst/>
              <a:gdLst/>
              <a:ahLst/>
              <a:cxnLst/>
              <a:rect l="l" t="t" r="r" b="b"/>
              <a:pathLst>
                <a:path w="4911651" h="5372100" extrusionOk="0">
                  <a:moveTo>
                    <a:pt x="3360981" y="0"/>
                  </a:moveTo>
                  <a:lnTo>
                    <a:pt x="1550670" y="0"/>
                  </a:lnTo>
                  <a:lnTo>
                    <a:pt x="0" y="2686050"/>
                  </a:lnTo>
                  <a:lnTo>
                    <a:pt x="1550670" y="5372100"/>
                  </a:lnTo>
                  <a:lnTo>
                    <a:pt x="3360981" y="5372100"/>
                  </a:lnTo>
                  <a:lnTo>
                    <a:pt x="4911651" y="2686050"/>
                  </a:lnTo>
                  <a:lnTo>
                    <a:pt x="3360981" y="0"/>
                  </a:lnTo>
                  <a:close/>
                </a:path>
              </a:pathLst>
            </a:custGeom>
            <a:solidFill>
              <a:srgbClr val="1836B2"/>
            </a:solidFill>
            <a:ln>
              <a:noFill/>
            </a:ln>
          </p:spPr>
        </p:sp>
      </p:grpSp>
      <p:cxnSp>
        <p:nvCxnSpPr>
          <p:cNvPr id="111" name="Google Shape;111;p2"/>
          <p:cNvCxnSpPr/>
          <p:nvPr/>
        </p:nvCxnSpPr>
        <p:spPr>
          <a:xfrm>
            <a:off x="3700767" y="8420100"/>
            <a:ext cx="5864424" cy="0"/>
          </a:xfrm>
          <a:prstGeom prst="straightConnector1">
            <a:avLst/>
          </a:prstGeom>
          <a:noFill/>
          <a:ln w="38100" cap="rnd" cmpd="sng">
            <a:solidFill>
              <a:srgbClr val="86C7ED"/>
            </a:solidFill>
            <a:prstDash val="dot"/>
            <a:round/>
            <a:headEnd type="none" w="sm" len="sm"/>
            <a:tailEnd type="none" w="sm" len="sm"/>
          </a:ln>
        </p:spPr>
      </p:cxnSp>
      <p:sp>
        <p:nvSpPr>
          <p:cNvPr id="112" name="Google Shape;112;p2"/>
          <p:cNvSpPr txBox="1"/>
          <p:nvPr/>
        </p:nvSpPr>
        <p:spPr>
          <a:xfrm>
            <a:off x="3700767" y="9094434"/>
            <a:ext cx="6052833" cy="692497"/>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fr-FR" sz="3849" u="sng">
                <a:solidFill>
                  <a:srgbClr val="000000"/>
                </a:solidFill>
                <a:latin typeface="Fira Sans Medium"/>
                <a:ea typeface="Fira Sans Medium"/>
                <a:cs typeface="Fira Sans Medium"/>
                <a:sym typeface="Fira Sans Medium"/>
              </a:rPr>
              <a:t>III. SEO Off-Page</a:t>
            </a:r>
            <a:endParaRPr sz="3849" u="sng">
              <a:solidFill>
                <a:srgbClr val="000000"/>
              </a:solidFill>
              <a:latin typeface="Fira Sans Medium"/>
              <a:ea typeface="Fira Sans Medium"/>
              <a:cs typeface="Fira Sans Medium"/>
              <a:sym typeface="Fira Sa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1ec8619cbb6_0_46"/>
          <p:cNvSpPr/>
          <p:nvPr/>
        </p:nvSpPr>
        <p:spPr>
          <a:xfrm>
            <a:off x="0" y="9986435"/>
            <a:ext cx="16445700" cy="791700"/>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g1ec8619cbb6_0_46"/>
          <p:cNvSpPr/>
          <p:nvPr/>
        </p:nvSpPr>
        <p:spPr>
          <a:xfrm rot="10800000">
            <a:off x="14144196" y="9262349"/>
            <a:ext cx="3190983" cy="4217098"/>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a:ln>
            <a:noFill/>
          </a:ln>
        </p:spPr>
      </p:sp>
      <p:sp>
        <p:nvSpPr>
          <p:cNvPr id="329" name="Google Shape;329;g1ec8619cbb6_0_46"/>
          <p:cNvSpPr/>
          <p:nvPr/>
        </p:nvSpPr>
        <p:spPr>
          <a:xfrm rot="10800000">
            <a:off x="15666068" y="9262349"/>
            <a:ext cx="3190983" cy="4217098"/>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a:ln>
            <a:noFill/>
          </a:ln>
        </p:spPr>
      </p:sp>
      <p:sp>
        <p:nvSpPr>
          <p:cNvPr id="330" name="Google Shape;330;g1ec8619cbb6_0_46"/>
          <p:cNvSpPr txBox="1"/>
          <p:nvPr/>
        </p:nvSpPr>
        <p:spPr>
          <a:xfrm>
            <a:off x="609600" y="738569"/>
            <a:ext cx="14173200" cy="431100"/>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dk1"/>
              </a:buClr>
              <a:buSzPts val="2800"/>
              <a:buFont typeface="Noto Sans Symbols"/>
              <a:buChar char="❑"/>
            </a:pPr>
            <a:r>
              <a:rPr lang="fr-FR" sz="2800" b="1" i="1">
                <a:solidFill>
                  <a:schemeClr val="dk1"/>
                </a:solidFill>
                <a:latin typeface="Calibri"/>
                <a:ea typeface="Calibri"/>
                <a:cs typeface="Calibri"/>
                <a:sym typeface="Calibri"/>
              </a:rPr>
              <a:t>Liens internes  Tunisianet</a:t>
            </a:r>
            <a:endParaRPr/>
          </a:p>
        </p:txBody>
      </p:sp>
      <p:pic>
        <p:nvPicPr>
          <p:cNvPr id="331" name="Google Shape;331;g1ec8619cbb6_0_46"/>
          <p:cNvPicPr preferRelativeResize="0"/>
          <p:nvPr/>
        </p:nvPicPr>
        <p:blipFill>
          <a:blip r:embed="rId3">
            <a:alphaModFix/>
          </a:blip>
          <a:stretch>
            <a:fillRect/>
          </a:stretch>
        </p:blipFill>
        <p:spPr>
          <a:xfrm>
            <a:off x="305550" y="1419112"/>
            <a:ext cx="17484499" cy="82907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1ec8619cbb6_0_16"/>
          <p:cNvSpPr/>
          <p:nvPr/>
        </p:nvSpPr>
        <p:spPr>
          <a:xfrm>
            <a:off x="0" y="9986435"/>
            <a:ext cx="16445700" cy="791700"/>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g1ec8619cbb6_0_16"/>
          <p:cNvSpPr/>
          <p:nvPr/>
        </p:nvSpPr>
        <p:spPr>
          <a:xfrm rot="10800000">
            <a:off x="14144196" y="9262349"/>
            <a:ext cx="3190983" cy="4217098"/>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a:ln>
            <a:noFill/>
          </a:ln>
        </p:spPr>
      </p:sp>
      <p:sp>
        <p:nvSpPr>
          <p:cNvPr id="339" name="Google Shape;339;g1ec8619cbb6_0_16"/>
          <p:cNvSpPr/>
          <p:nvPr/>
        </p:nvSpPr>
        <p:spPr>
          <a:xfrm rot="10800000">
            <a:off x="15666068" y="9262349"/>
            <a:ext cx="3190983" cy="4217098"/>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a:ln>
            <a:noFill/>
          </a:ln>
        </p:spPr>
      </p:sp>
      <p:sp>
        <p:nvSpPr>
          <p:cNvPr id="340" name="Google Shape;340;g1ec8619cbb6_0_16"/>
          <p:cNvSpPr txBox="1"/>
          <p:nvPr/>
        </p:nvSpPr>
        <p:spPr>
          <a:xfrm>
            <a:off x="609600" y="738569"/>
            <a:ext cx="14173200" cy="926700"/>
          </a:xfrm>
          <a:prstGeom prst="rect">
            <a:avLst/>
          </a:prstGeom>
          <a:noFill/>
          <a:ln>
            <a:noFill/>
          </a:ln>
        </p:spPr>
        <p:txBody>
          <a:bodyPr spcFirstLastPara="1" wrap="square" lIns="0" tIns="0" rIns="0" bIns="0" anchor="t" anchorCtr="0">
            <a:spAutoFit/>
          </a:bodyPr>
          <a:lstStyle/>
          <a:p>
            <a:pPr marL="457200" lvl="0" indent="-406400" algn="l" rtl="0">
              <a:lnSpc>
                <a:spcPct val="115000"/>
              </a:lnSpc>
              <a:spcBef>
                <a:spcPts val="0"/>
              </a:spcBef>
              <a:spcAft>
                <a:spcPts val="0"/>
              </a:spcAft>
              <a:buClr>
                <a:schemeClr val="dk1"/>
              </a:buClr>
              <a:buSzPts val="2800"/>
              <a:buFont typeface="Noto Sans Symbols"/>
              <a:buChar char="❑"/>
            </a:pPr>
            <a:r>
              <a:rPr lang="fr-FR" sz="2800" b="1" i="1">
                <a:solidFill>
                  <a:schemeClr val="dk1"/>
                </a:solidFill>
                <a:latin typeface="Calibri"/>
                <a:ea typeface="Calibri"/>
                <a:cs typeface="Calibri"/>
                <a:sym typeface="Calibri"/>
              </a:rPr>
              <a:t>Titre Mytek</a:t>
            </a:r>
            <a:endParaRPr sz="2800" b="1" i="1">
              <a:solidFill>
                <a:schemeClr val="dk1"/>
              </a:solidFill>
              <a:latin typeface="Calibri"/>
              <a:ea typeface="Calibri"/>
              <a:cs typeface="Calibri"/>
              <a:sym typeface="Calibri"/>
            </a:endParaRPr>
          </a:p>
          <a:p>
            <a:pPr marL="0" marR="0" lvl="0" indent="0" algn="l" rtl="0">
              <a:spcBef>
                <a:spcPts val="0"/>
              </a:spcBef>
              <a:spcAft>
                <a:spcPts val="0"/>
              </a:spcAft>
              <a:buNone/>
            </a:pPr>
            <a:endParaRPr sz="2800" b="1" i="1">
              <a:solidFill>
                <a:schemeClr val="dk1"/>
              </a:solidFill>
              <a:latin typeface="Calibri"/>
              <a:ea typeface="Calibri"/>
              <a:cs typeface="Calibri"/>
              <a:sym typeface="Calibri"/>
            </a:endParaRPr>
          </a:p>
        </p:txBody>
      </p:sp>
      <p:sp>
        <p:nvSpPr>
          <p:cNvPr id="341" name="Google Shape;341;g1ec8619cbb6_0_16"/>
          <p:cNvSpPr txBox="1"/>
          <p:nvPr/>
        </p:nvSpPr>
        <p:spPr>
          <a:xfrm>
            <a:off x="5659525" y="691763"/>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200"/>
          </a:p>
        </p:txBody>
      </p:sp>
      <p:sp>
        <p:nvSpPr>
          <p:cNvPr id="342" name="Google Shape;342;g1ec8619cbb6_0_16"/>
          <p:cNvSpPr txBox="1"/>
          <p:nvPr/>
        </p:nvSpPr>
        <p:spPr>
          <a:xfrm>
            <a:off x="3708725" y="753275"/>
            <a:ext cx="3000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700"/>
              <a:t>screaming frog seo spider</a:t>
            </a:r>
            <a:endParaRPr sz="1700"/>
          </a:p>
        </p:txBody>
      </p:sp>
      <p:pic>
        <p:nvPicPr>
          <p:cNvPr id="343" name="Google Shape;343;g1ec8619cbb6_0_16"/>
          <p:cNvPicPr preferRelativeResize="0"/>
          <p:nvPr/>
        </p:nvPicPr>
        <p:blipFill>
          <a:blip r:embed="rId3">
            <a:alphaModFix/>
          </a:blip>
          <a:stretch>
            <a:fillRect/>
          </a:stretch>
        </p:blipFill>
        <p:spPr>
          <a:xfrm>
            <a:off x="433125" y="1817675"/>
            <a:ext cx="17190124" cy="79823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1ec8619cbb6_0_32"/>
          <p:cNvSpPr/>
          <p:nvPr/>
        </p:nvSpPr>
        <p:spPr>
          <a:xfrm>
            <a:off x="0" y="9986435"/>
            <a:ext cx="16445700" cy="791700"/>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g1ec8619cbb6_0_32"/>
          <p:cNvSpPr/>
          <p:nvPr/>
        </p:nvSpPr>
        <p:spPr>
          <a:xfrm rot="10800000">
            <a:off x="14144196" y="9262349"/>
            <a:ext cx="3190983" cy="4217098"/>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a:ln>
            <a:noFill/>
          </a:ln>
        </p:spPr>
      </p:sp>
      <p:sp>
        <p:nvSpPr>
          <p:cNvPr id="351" name="Google Shape;351;g1ec8619cbb6_0_32"/>
          <p:cNvSpPr/>
          <p:nvPr/>
        </p:nvSpPr>
        <p:spPr>
          <a:xfrm rot="10800000">
            <a:off x="15666068" y="9262349"/>
            <a:ext cx="3190983" cy="4217098"/>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a:ln>
            <a:noFill/>
          </a:ln>
        </p:spPr>
      </p:sp>
      <p:sp>
        <p:nvSpPr>
          <p:cNvPr id="352" name="Google Shape;352;g1ec8619cbb6_0_32"/>
          <p:cNvSpPr txBox="1"/>
          <p:nvPr/>
        </p:nvSpPr>
        <p:spPr>
          <a:xfrm>
            <a:off x="609600" y="738569"/>
            <a:ext cx="14173200" cy="926700"/>
          </a:xfrm>
          <a:prstGeom prst="rect">
            <a:avLst/>
          </a:prstGeom>
          <a:noFill/>
          <a:ln>
            <a:noFill/>
          </a:ln>
        </p:spPr>
        <p:txBody>
          <a:bodyPr spcFirstLastPara="1" wrap="square" lIns="0" tIns="0" rIns="0" bIns="0" anchor="t" anchorCtr="0">
            <a:spAutoFit/>
          </a:bodyPr>
          <a:lstStyle/>
          <a:p>
            <a:pPr marL="457200" lvl="0" indent="-406400" algn="l" rtl="0">
              <a:lnSpc>
                <a:spcPct val="115000"/>
              </a:lnSpc>
              <a:spcBef>
                <a:spcPts val="0"/>
              </a:spcBef>
              <a:spcAft>
                <a:spcPts val="0"/>
              </a:spcAft>
              <a:buClr>
                <a:schemeClr val="dk1"/>
              </a:buClr>
              <a:buSzPts val="2800"/>
              <a:buFont typeface="Noto Sans Symbols"/>
              <a:buChar char="❑"/>
            </a:pPr>
            <a:r>
              <a:rPr lang="fr-FR" sz="2800" b="1" i="1">
                <a:solidFill>
                  <a:schemeClr val="dk1"/>
                </a:solidFill>
                <a:latin typeface="Calibri"/>
                <a:ea typeface="Calibri"/>
                <a:cs typeface="Calibri"/>
                <a:sym typeface="Calibri"/>
              </a:rPr>
              <a:t>Meta description Mytek</a:t>
            </a:r>
            <a:endParaRPr sz="2800" b="1" i="1">
              <a:solidFill>
                <a:schemeClr val="dk1"/>
              </a:solidFill>
              <a:latin typeface="Calibri"/>
              <a:ea typeface="Calibri"/>
              <a:cs typeface="Calibri"/>
              <a:sym typeface="Calibri"/>
            </a:endParaRPr>
          </a:p>
          <a:p>
            <a:pPr marL="0" marR="0" lvl="0" indent="0" algn="l" rtl="0">
              <a:spcBef>
                <a:spcPts val="0"/>
              </a:spcBef>
              <a:spcAft>
                <a:spcPts val="0"/>
              </a:spcAft>
              <a:buNone/>
            </a:pPr>
            <a:endParaRPr sz="2800" b="1" i="1">
              <a:solidFill>
                <a:schemeClr val="dk1"/>
              </a:solidFill>
              <a:latin typeface="Calibri"/>
              <a:ea typeface="Calibri"/>
              <a:cs typeface="Calibri"/>
              <a:sym typeface="Calibri"/>
            </a:endParaRPr>
          </a:p>
        </p:txBody>
      </p:sp>
      <p:sp>
        <p:nvSpPr>
          <p:cNvPr id="353" name="Google Shape;353;g1ec8619cbb6_0_32"/>
          <p:cNvSpPr txBox="1"/>
          <p:nvPr/>
        </p:nvSpPr>
        <p:spPr>
          <a:xfrm>
            <a:off x="5659525" y="691763"/>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200"/>
          </a:p>
        </p:txBody>
      </p:sp>
      <p:pic>
        <p:nvPicPr>
          <p:cNvPr id="354" name="Google Shape;354;g1ec8619cbb6_0_32"/>
          <p:cNvPicPr preferRelativeResize="0"/>
          <p:nvPr/>
        </p:nvPicPr>
        <p:blipFill>
          <a:blip r:embed="rId3">
            <a:alphaModFix/>
          </a:blip>
          <a:stretch>
            <a:fillRect/>
          </a:stretch>
        </p:blipFill>
        <p:spPr>
          <a:xfrm>
            <a:off x="152400" y="1817669"/>
            <a:ext cx="15364803" cy="729227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2"/>
          <p:cNvSpPr/>
          <p:nvPr/>
        </p:nvSpPr>
        <p:spPr>
          <a:xfrm>
            <a:off x="0" y="9986435"/>
            <a:ext cx="16445731" cy="791631"/>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rot="10800000">
            <a:off x="14141132"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a:ln>
            <a:noFill/>
          </a:ln>
        </p:spPr>
      </p:sp>
      <p:sp>
        <p:nvSpPr>
          <p:cNvPr id="362" name="Google Shape;362;p22"/>
          <p:cNvSpPr/>
          <p:nvPr/>
        </p:nvSpPr>
        <p:spPr>
          <a:xfrm rot="10800000">
            <a:off x="15663004"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a:ln>
            <a:noFill/>
          </a:ln>
        </p:spPr>
      </p:sp>
      <p:sp>
        <p:nvSpPr>
          <p:cNvPr id="363" name="Google Shape;363;p22"/>
          <p:cNvSpPr txBox="1"/>
          <p:nvPr/>
        </p:nvSpPr>
        <p:spPr>
          <a:xfrm>
            <a:off x="609600" y="738569"/>
            <a:ext cx="14173200" cy="431100"/>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dk1"/>
              </a:buClr>
              <a:buSzPts val="2800"/>
              <a:buFont typeface="Noto Sans Symbols"/>
              <a:buChar char="❑"/>
            </a:pPr>
            <a:r>
              <a:rPr lang="fr-FR" sz="2800" b="1" i="1">
                <a:solidFill>
                  <a:schemeClr val="dk1"/>
                </a:solidFill>
                <a:latin typeface="Calibri"/>
                <a:ea typeface="Calibri"/>
                <a:cs typeface="Calibri"/>
                <a:sym typeface="Calibri"/>
              </a:rPr>
              <a:t>Liens internes Mytek </a:t>
            </a:r>
            <a:endParaRPr/>
          </a:p>
        </p:txBody>
      </p:sp>
      <p:pic>
        <p:nvPicPr>
          <p:cNvPr id="364" name="Google Shape;364;p22"/>
          <p:cNvPicPr preferRelativeResize="0"/>
          <p:nvPr/>
        </p:nvPicPr>
        <p:blipFill>
          <a:blip r:embed="rId3">
            <a:alphaModFix/>
          </a:blip>
          <a:stretch>
            <a:fillRect/>
          </a:stretch>
        </p:blipFill>
        <p:spPr>
          <a:xfrm>
            <a:off x="609600" y="1685925"/>
            <a:ext cx="17044649" cy="8300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5"/>
          <p:cNvSpPr/>
          <p:nvPr/>
        </p:nvSpPr>
        <p:spPr>
          <a:xfrm>
            <a:off x="0" y="9986435"/>
            <a:ext cx="16445731" cy="791631"/>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rot="10800000">
            <a:off x="14141132"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a:ln>
            <a:noFill/>
          </a:ln>
        </p:spPr>
      </p:sp>
      <p:sp>
        <p:nvSpPr>
          <p:cNvPr id="371" name="Google Shape;371;p25"/>
          <p:cNvSpPr/>
          <p:nvPr/>
        </p:nvSpPr>
        <p:spPr>
          <a:xfrm rot="10800000">
            <a:off x="15663004"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a:ln>
            <a:noFill/>
          </a:ln>
        </p:spPr>
      </p:sp>
      <p:sp>
        <p:nvSpPr>
          <p:cNvPr id="372" name="Google Shape;372;p25"/>
          <p:cNvSpPr txBox="1"/>
          <p:nvPr/>
        </p:nvSpPr>
        <p:spPr>
          <a:xfrm>
            <a:off x="609600" y="738569"/>
            <a:ext cx="14173200" cy="431100"/>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dk1"/>
              </a:buClr>
              <a:buSzPts val="2800"/>
              <a:buFont typeface="Noto Sans Symbols"/>
              <a:buChar char="❑"/>
            </a:pPr>
            <a:r>
              <a:rPr lang="fr-FR" sz="2800" b="1" i="1">
                <a:solidFill>
                  <a:schemeClr val="dk1"/>
                </a:solidFill>
                <a:latin typeface="Calibri"/>
                <a:ea typeface="Calibri"/>
                <a:cs typeface="Calibri"/>
                <a:sym typeface="Calibri"/>
              </a:rPr>
              <a:t>Comparaison avec d’autres sites web “Mytek” : similarweb</a:t>
            </a:r>
            <a:endParaRPr sz="2800" b="1" i="1">
              <a:solidFill>
                <a:schemeClr val="dk1"/>
              </a:solidFill>
              <a:latin typeface="Calibri"/>
              <a:ea typeface="Calibri"/>
              <a:cs typeface="Calibri"/>
              <a:sym typeface="Calibri"/>
            </a:endParaRPr>
          </a:p>
        </p:txBody>
      </p:sp>
      <p:pic>
        <p:nvPicPr>
          <p:cNvPr id="373" name="Google Shape;373;p25"/>
          <p:cNvPicPr preferRelativeResize="0"/>
          <p:nvPr/>
        </p:nvPicPr>
        <p:blipFill rotWithShape="1">
          <a:blip r:embed="rId3">
            <a:alphaModFix/>
          </a:blip>
          <a:srcRect/>
          <a:stretch/>
        </p:blipFill>
        <p:spPr>
          <a:xfrm>
            <a:off x="304800" y="1638300"/>
            <a:ext cx="8839200" cy="8382000"/>
          </a:xfrm>
          <a:prstGeom prst="rect">
            <a:avLst/>
          </a:prstGeom>
          <a:noFill/>
          <a:ln>
            <a:noFill/>
          </a:ln>
        </p:spPr>
      </p:pic>
      <p:pic>
        <p:nvPicPr>
          <p:cNvPr id="374" name="Google Shape;374;p25"/>
          <p:cNvPicPr preferRelativeResize="0"/>
          <p:nvPr/>
        </p:nvPicPr>
        <p:blipFill rotWithShape="1">
          <a:blip r:embed="rId4">
            <a:alphaModFix/>
          </a:blip>
          <a:srcRect/>
          <a:stretch/>
        </p:blipFill>
        <p:spPr>
          <a:xfrm>
            <a:off x="9372600" y="1638300"/>
            <a:ext cx="8610600" cy="8382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7"/>
          <p:cNvSpPr/>
          <p:nvPr/>
        </p:nvSpPr>
        <p:spPr>
          <a:xfrm>
            <a:off x="0" y="9986435"/>
            <a:ext cx="16445731" cy="791631"/>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rot="10800000">
            <a:off x="14141132"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a:ln>
            <a:noFill/>
          </a:ln>
        </p:spPr>
      </p:sp>
      <p:sp>
        <p:nvSpPr>
          <p:cNvPr id="381" name="Google Shape;381;p27"/>
          <p:cNvSpPr/>
          <p:nvPr/>
        </p:nvSpPr>
        <p:spPr>
          <a:xfrm rot="10800000">
            <a:off x="15663004"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a:ln>
            <a:noFill/>
          </a:ln>
        </p:spPr>
      </p:sp>
      <p:sp>
        <p:nvSpPr>
          <p:cNvPr id="382" name="Google Shape;382;p27"/>
          <p:cNvSpPr txBox="1"/>
          <p:nvPr/>
        </p:nvSpPr>
        <p:spPr>
          <a:xfrm>
            <a:off x="609600" y="738569"/>
            <a:ext cx="14173200" cy="430887"/>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dk1"/>
              </a:buClr>
              <a:buSzPts val="2800"/>
              <a:buFont typeface="Noto Sans Symbols"/>
              <a:buChar char="❑"/>
            </a:pPr>
            <a:r>
              <a:rPr lang="fr-FR" sz="2800" b="1" i="1">
                <a:solidFill>
                  <a:schemeClr val="dk1"/>
                </a:solidFill>
                <a:latin typeface="Calibri"/>
                <a:ea typeface="Calibri"/>
                <a:cs typeface="Calibri"/>
                <a:sym typeface="Calibri"/>
              </a:rPr>
              <a:t>Comparaison avec d’autres sites web “Tunisianet”</a:t>
            </a:r>
            <a:endParaRPr sz="2800" b="1" i="1">
              <a:solidFill>
                <a:schemeClr val="dk1"/>
              </a:solidFill>
              <a:latin typeface="Calibri"/>
              <a:ea typeface="Calibri"/>
              <a:cs typeface="Calibri"/>
              <a:sym typeface="Calibri"/>
            </a:endParaRPr>
          </a:p>
        </p:txBody>
      </p:sp>
      <p:pic>
        <p:nvPicPr>
          <p:cNvPr id="383" name="Google Shape;383;p27"/>
          <p:cNvPicPr preferRelativeResize="0"/>
          <p:nvPr/>
        </p:nvPicPr>
        <p:blipFill rotWithShape="1">
          <a:blip r:embed="rId3">
            <a:alphaModFix/>
          </a:blip>
          <a:srcRect/>
          <a:stretch/>
        </p:blipFill>
        <p:spPr>
          <a:xfrm>
            <a:off x="228599" y="1485900"/>
            <a:ext cx="8839201" cy="8610600"/>
          </a:xfrm>
          <a:prstGeom prst="rect">
            <a:avLst/>
          </a:prstGeom>
          <a:noFill/>
          <a:ln>
            <a:noFill/>
          </a:ln>
        </p:spPr>
      </p:pic>
      <p:pic>
        <p:nvPicPr>
          <p:cNvPr id="384" name="Google Shape;384;p27"/>
          <p:cNvPicPr preferRelativeResize="0"/>
          <p:nvPr/>
        </p:nvPicPr>
        <p:blipFill rotWithShape="1">
          <a:blip r:embed="rId4">
            <a:alphaModFix/>
          </a:blip>
          <a:srcRect/>
          <a:stretch/>
        </p:blipFill>
        <p:spPr>
          <a:xfrm>
            <a:off x="9372600" y="1491343"/>
            <a:ext cx="8763000" cy="860515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grpSp>
        <p:nvGrpSpPr>
          <p:cNvPr id="389" name="Google Shape;389;p32"/>
          <p:cNvGrpSpPr/>
          <p:nvPr/>
        </p:nvGrpSpPr>
        <p:grpSpPr>
          <a:xfrm>
            <a:off x="1028700" y="794262"/>
            <a:ext cx="6685111" cy="2115767"/>
            <a:chOff x="0" y="-85725"/>
            <a:chExt cx="8913481" cy="2821022"/>
          </a:xfrm>
        </p:grpSpPr>
        <p:sp>
          <p:nvSpPr>
            <p:cNvPr id="390" name="Google Shape;390;p32"/>
            <p:cNvSpPr txBox="1"/>
            <p:nvPr/>
          </p:nvSpPr>
          <p:spPr>
            <a:xfrm>
              <a:off x="0" y="2003989"/>
              <a:ext cx="8796687" cy="73130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fr-FR" sz="3500">
                  <a:solidFill>
                    <a:srgbClr val="FFFFFF"/>
                  </a:solidFill>
                  <a:latin typeface="Hammersmith One"/>
                  <a:ea typeface="Hammersmith One"/>
                  <a:cs typeface="Hammersmith One"/>
                  <a:sym typeface="Hammersmith One"/>
                </a:rPr>
                <a:t>Nos points de discussion clés</a:t>
              </a:r>
              <a:endParaRPr/>
            </a:p>
          </p:txBody>
        </p:sp>
        <p:sp>
          <p:nvSpPr>
            <p:cNvPr id="391" name="Google Shape;391;p32"/>
            <p:cNvSpPr txBox="1"/>
            <p:nvPr/>
          </p:nvSpPr>
          <p:spPr>
            <a:xfrm>
              <a:off x="0" y="-85725"/>
              <a:ext cx="8913481" cy="1808692"/>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None/>
              </a:pPr>
              <a:r>
                <a:rPr lang="fr-FR" sz="8499">
                  <a:solidFill>
                    <a:srgbClr val="FFFFFF"/>
                  </a:solidFill>
                  <a:latin typeface="Hammersmith One"/>
                  <a:ea typeface="Hammersmith One"/>
                  <a:cs typeface="Hammersmith One"/>
                  <a:sym typeface="Hammersmith One"/>
                </a:rPr>
                <a:t>agenda</a:t>
              </a:r>
              <a:endParaRPr/>
            </a:p>
          </p:txBody>
        </p:sp>
      </p:grpSp>
      <p:sp>
        <p:nvSpPr>
          <p:cNvPr id="392" name="Google Shape;392;p32"/>
          <p:cNvSpPr txBox="1"/>
          <p:nvPr/>
        </p:nvSpPr>
        <p:spPr>
          <a:xfrm>
            <a:off x="6555123" y="3771900"/>
            <a:ext cx="5218693" cy="1668534"/>
          </a:xfrm>
          <a:prstGeom prst="rect">
            <a:avLst/>
          </a:prstGeom>
          <a:noFill/>
          <a:ln>
            <a:noFill/>
          </a:ln>
        </p:spPr>
        <p:txBody>
          <a:bodyPr spcFirstLastPara="1" wrap="square" lIns="0" tIns="0" rIns="0" bIns="0" anchor="t" anchorCtr="0">
            <a:spAutoFit/>
          </a:bodyPr>
          <a:lstStyle/>
          <a:p>
            <a:pPr marL="0" marR="0" lvl="0" indent="0" algn="l" rtl="0">
              <a:lnSpc>
                <a:spcPct val="189541"/>
              </a:lnSpc>
              <a:spcBef>
                <a:spcPts val="0"/>
              </a:spcBef>
              <a:spcAft>
                <a:spcPts val="0"/>
              </a:spcAft>
              <a:buNone/>
            </a:pPr>
            <a:r>
              <a:rPr lang="fr-FR" sz="2400">
                <a:solidFill>
                  <a:srgbClr val="000000"/>
                </a:solidFill>
                <a:latin typeface="Fira Sans Medium"/>
                <a:ea typeface="Fira Sans Medium"/>
                <a:cs typeface="Fira Sans Medium"/>
                <a:sym typeface="Fira Sans Medium"/>
              </a:rPr>
              <a:t>Backlinks </a:t>
            </a:r>
            <a:endParaRPr sz="2400">
              <a:solidFill>
                <a:srgbClr val="000000"/>
              </a:solidFill>
              <a:latin typeface="Fira Sans Medium"/>
              <a:ea typeface="Fira Sans Medium"/>
              <a:cs typeface="Fira Sans Medium"/>
              <a:sym typeface="Fira Sans Medium"/>
            </a:endParaRPr>
          </a:p>
          <a:p>
            <a:pPr marL="800100" marR="0" lvl="1" indent="-342900" algn="l" rtl="0">
              <a:lnSpc>
                <a:spcPct val="189541"/>
              </a:lnSpc>
              <a:spcBef>
                <a:spcPts val="0"/>
              </a:spcBef>
              <a:spcAft>
                <a:spcPts val="0"/>
              </a:spcAft>
              <a:buClr>
                <a:srgbClr val="000000"/>
              </a:buClr>
              <a:buSzPts val="2400"/>
              <a:buFont typeface="Noto Sans Symbols"/>
              <a:buChar char="⮚"/>
            </a:pPr>
            <a:r>
              <a:rPr lang="fr-FR" sz="2400" b="0" i="0" u="none" strike="noStrike" cap="none">
                <a:solidFill>
                  <a:srgbClr val="000000"/>
                </a:solidFill>
                <a:latin typeface="Fira Sans Medium"/>
                <a:ea typeface="Fira Sans Medium"/>
                <a:cs typeface="Fira Sans Medium"/>
                <a:sym typeface="Fira Sans Medium"/>
              </a:rPr>
              <a:t>Mytek</a:t>
            </a:r>
            <a:endParaRPr sz="2400" b="0" i="0" u="none" strike="noStrike" cap="none">
              <a:solidFill>
                <a:srgbClr val="000000"/>
              </a:solidFill>
              <a:latin typeface="Fira Sans Medium"/>
              <a:ea typeface="Fira Sans Medium"/>
              <a:cs typeface="Fira Sans Medium"/>
              <a:sym typeface="Fira Sans Medium"/>
            </a:endParaRPr>
          </a:p>
          <a:p>
            <a:pPr marL="914400" marR="0" lvl="1" indent="-457200" algn="l" rtl="0">
              <a:lnSpc>
                <a:spcPct val="189541"/>
              </a:lnSpc>
              <a:spcBef>
                <a:spcPts val="0"/>
              </a:spcBef>
              <a:spcAft>
                <a:spcPts val="0"/>
              </a:spcAft>
              <a:buClr>
                <a:srgbClr val="000000"/>
              </a:buClr>
              <a:buSzPts val="2400"/>
              <a:buFont typeface="Noto Sans Symbols"/>
              <a:buChar char="⮚"/>
            </a:pPr>
            <a:r>
              <a:rPr lang="fr-FR" sz="2400" b="0" i="0" u="none" strike="noStrike" cap="none">
                <a:solidFill>
                  <a:srgbClr val="000000"/>
                </a:solidFill>
                <a:latin typeface="Fira Sans Medium"/>
                <a:ea typeface="Fira Sans Medium"/>
                <a:cs typeface="Fira Sans Medium"/>
                <a:sym typeface="Fira Sans Medium"/>
              </a:rPr>
              <a:t>Tunisianet</a:t>
            </a:r>
            <a:endParaRPr sz="2400" b="0" i="0" u="none" strike="noStrike" cap="none">
              <a:solidFill>
                <a:srgbClr val="000000"/>
              </a:solidFill>
              <a:latin typeface="Fira Sans Medium"/>
              <a:ea typeface="Fira Sans Medium"/>
              <a:cs typeface="Fira Sans Medium"/>
              <a:sym typeface="Fira Sans Medium"/>
            </a:endParaRPr>
          </a:p>
        </p:txBody>
      </p:sp>
      <p:sp>
        <p:nvSpPr>
          <p:cNvPr id="393" name="Google Shape;393;p32"/>
          <p:cNvSpPr/>
          <p:nvPr/>
        </p:nvSpPr>
        <p:spPr>
          <a:xfrm rot="5400000">
            <a:off x="5867545" y="3914309"/>
            <a:ext cx="341686" cy="341976"/>
          </a:xfrm>
          <a:custGeom>
            <a:avLst/>
            <a:gdLst/>
            <a:ahLst/>
            <a:cxnLst/>
            <a:rect l="l" t="t" r="r" b="b"/>
            <a:pathLst>
              <a:path w="341686" h="341976" extrusionOk="0">
                <a:moveTo>
                  <a:pt x="0" y="0"/>
                </a:moveTo>
                <a:lnTo>
                  <a:pt x="341686" y="0"/>
                </a:lnTo>
                <a:lnTo>
                  <a:pt x="341686" y="341977"/>
                </a:lnTo>
                <a:lnTo>
                  <a:pt x="0" y="341977"/>
                </a:lnTo>
                <a:lnTo>
                  <a:pt x="0" y="0"/>
                </a:lnTo>
                <a:close/>
              </a:path>
            </a:pathLst>
          </a:custGeom>
          <a:blipFill rotWithShape="1">
            <a:blip r:embed="rId3">
              <a:alphaModFix/>
            </a:blip>
            <a:stretch>
              <a:fillRect l="-49" r="-32"/>
            </a:stretch>
          </a:blipFill>
          <a:ln>
            <a:noFill/>
          </a:ln>
        </p:spPr>
      </p:sp>
      <p:grpSp>
        <p:nvGrpSpPr>
          <p:cNvPr id="394" name="Google Shape;394;p32"/>
          <p:cNvGrpSpPr/>
          <p:nvPr/>
        </p:nvGrpSpPr>
        <p:grpSpPr>
          <a:xfrm>
            <a:off x="-1726530" y="-229694"/>
            <a:ext cx="2755230" cy="6531044"/>
            <a:chOff x="0" y="0"/>
            <a:chExt cx="3673639" cy="8708059"/>
          </a:xfrm>
        </p:grpSpPr>
        <p:sp>
          <p:nvSpPr>
            <p:cNvPr id="395" name="Google Shape;395;p32"/>
            <p:cNvSpPr/>
            <p:nvPr/>
          </p:nvSpPr>
          <p:spPr>
            <a:xfrm rot="-5400000">
              <a:off x="-65231" y="4969189"/>
              <a:ext cx="3804101" cy="3673639"/>
            </a:xfrm>
            <a:custGeom>
              <a:avLst/>
              <a:gdLst/>
              <a:ahLst/>
              <a:cxnLst/>
              <a:rect l="l" t="t" r="r" b="b"/>
              <a:pathLst>
                <a:path w="5562879" h="5372100" extrusionOk="0">
                  <a:moveTo>
                    <a:pt x="4012209" y="0"/>
                  </a:moveTo>
                  <a:lnTo>
                    <a:pt x="1550670" y="0"/>
                  </a:lnTo>
                  <a:lnTo>
                    <a:pt x="0" y="2686050"/>
                  </a:lnTo>
                  <a:lnTo>
                    <a:pt x="1550670" y="5372100"/>
                  </a:lnTo>
                  <a:lnTo>
                    <a:pt x="4012209" y="5372100"/>
                  </a:lnTo>
                  <a:lnTo>
                    <a:pt x="5562879" y="2686050"/>
                  </a:lnTo>
                  <a:lnTo>
                    <a:pt x="4012209" y="0"/>
                  </a:lnTo>
                  <a:close/>
                </a:path>
              </a:pathLst>
            </a:custGeom>
            <a:solidFill>
              <a:srgbClr val="86C7ED"/>
            </a:solidFill>
            <a:ln>
              <a:noFill/>
            </a:ln>
          </p:spPr>
        </p:sp>
        <p:sp>
          <p:nvSpPr>
            <p:cNvPr id="396" name="Google Shape;396;p32"/>
            <p:cNvSpPr/>
            <p:nvPr/>
          </p:nvSpPr>
          <p:spPr>
            <a:xfrm rot="-5400000">
              <a:off x="-65231" y="4969189"/>
              <a:ext cx="3804101" cy="3673639"/>
            </a:xfrm>
            <a:custGeom>
              <a:avLst/>
              <a:gdLst/>
              <a:ahLst/>
              <a:cxnLst/>
              <a:rect l="l" t="t" r="r" b="b"/>
              <a:pathLst>
                <a:path w="5562879" h="5372100" extrusionOk="0">
                  <a:moveTo>
                    <a:pt x="4012209" y="0"/>
                  </a:moveTo>
                  <a:lnTo>
                    <a:pt x="1550670" y="0"/>
                  </a:lnTo>
                  <a:lnTo>
                    <a:pt x="0" y="2686050"/>
                  </a:lnTo>
                  <a:lnTo>
                    <a:pt x="1550670" y="5372100"/>
                  </a:lnTo>
                  <a:lnTo>
                    <a:pt x="4012209" y="5372100"/>
                  </a:lnTo>
                  <a:lnTo>
                    <a:pt x="5562879" y="2686050"/>
                  </a:lnTo>
                  <a:lnTo>
                    <a:pt x="4012209" y="0"/>
                  </a:lnTo>
                  <a:close/>
                </a:path>
              </a:pathLst>
            </a:custGeom>
            <a:solidFill>
              <a:srgbClr val="86C7ED"/>
            </a:solidFill>
            <a:ln>
              <a:noFill/>
            </a:ln>
          </p:spPr>
        </p:sp>
        <p:sp>
          <p:nvSpPr>
            <p:cNvPr id="397" name="Google Shape;397;p32"/>
            <p:cNvSpPr/>
            <p:nvPr/>
          </p:nvSpPr>
          <p:spPr>
            <a:xfrm rot="-5400000">
              <a:off x="-65231" y="2553759"/>
              <a:ext cx="3804101" cy="3673639"/>
            </a:xfrm>
            <a:custGeom>
              <a:avLst/>
              <a:gdLst/>
              <a:ahLst/>
              <a:cxnLst/>
              <a:rect l="l" t="t" r="r" b="b"/>
              <a:pathLst>
                <a:path w="5562879" h="5372100" extrusionOk="0">
                  <a:moveTo>
                    <a:pt x="4012209" y="0"/>
                  </a:moveTo>
                  <a:lnTo>
                    <a:pt x="1550670" y="0"/>
                  </a:lnTo>
                  <a:lnTo>
                    <a:pt x="0" y="2686050"/>
                  </a:lnTo>
                  <a:lnTo>
                    <a:pt x="1550670" y="5372100"/>
                  </a:lnTo>
                  <a:lnTo>
                    <a:pt x="4012209" y="5372100"/>
                  </a:lnTo>
                  <a:lnTo>
                    <a:pt x="5562879" y="2686050"/>
                  </a:lnTo>
                  <a:lnTo>
                    <a:pt x="4012209" y="0"/>
                  </a:lnTo>
                  <a:close/>
                </a:path>
              </a:pathLst>
            </a:custGeom>
            <a:solidFill>
              <a:srgbClr val="A066CB"/>
            </a:solidFill>
            <a:ln>
              <a:noFill/>
            </a:ln>
          </p:spPr>
        </p:sp>
        <p:sp>
          <p:nvSpPr>
            <p:cNvPr id="398" name="Google Shape;398;p32"/>
            <p:cNvSpPr/>
            <p:nvPr/>
          </p:nvSpPr>
          <p:spPr>
            <a:xfrm rot="-5400000">
              <a:off x="-65231" y="65231"/>
              <a:ext cx="3804101" cy="3673639"/>
            </a:xfrm>
            <a:custGeom>
              <a:avLst/>
              <a:gdLst/>
              <a:ahLst/>
              <a:cxnLst/>
              <a:rect l="l" t="t" r="r" b="b"/>
              <a:pathLst>
                <a:path w="5562879" h="5372100" extrusionOk="0">
                  <a:moveTo>
                    <a:pt x="4012209" y="0"/>
                  </a:moveTo>
                  <a:lnTo>
                    <a:pt x="1550670" y="0"/>
                  </a:lnTo>
                  <a:lnTo>
                    <a:pt x="0" y="2686050"/>
                  </a:lnTo>
                  <a:lnTo>
                    <a:pt x="1550670" y="5372100"/>
                  </a:lnTo>
                  <a:lnTo>
                    <a:pt x="4012209" y="5372100"/>
                  </a:lnTo>
                  <a:lnTo>
                    <a:pt x="5562879" y="2686050"/>
                  </a:lnTo>
                  <a:lnTo>
                    <a:pt x="4012209" y="0"/>
                  </a:lnTo>
                  <a:close/>
                </a:path>
              </a:pathLst>
            </a:custGeom>
            <a:solidFill>
              <a:srgbClr val="1836B2"/>
            </a:solidFill>
            <a:ln>
              <a:noFill/>
            </a:ln>
          </p:spPr>
        </p:sp>
      </p:grpSp>
      <p:sp>
        <p:nvSpPr>
          <p:cNvPr id="399" name="Google Shape;399;p32"/>
          <p:cNvSpPr txBox="1"/>
          <p:nvPr/>
        </p:nvSpPr>
        <p:spPr>
          <a:xfrm>
            <a:off x="4724400" y="853875"/>
            <a:ext cx="9086762" cy="102362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fr-FR" sz="7100">
                <a:solidFill>
                  <a:srgbClr val="1836B2"/>
                </a:solidFill>
                <a:latin typeface="Fira Sans SemiBold"/>
                <a:ea typeface="Fira Sans SemiBold"/>
                <a:cs typeface="Fira Sans SemiBold"/>
                <a:sym typeface="Fira Sans SemiBold"/>
              </a:rPr>
              <a:t>SEO Off-Page</a:t>
            </a:r>
            <a:endParaRPr sz="7100">
              <a:solidFill>
                <a:srgbClr val="1836B2"/>
              </a:solidFill>
              <a:latin typeface="Fira Sans SemiBold"/>
              <a:ea typeface="Fira Sans SemiBold"/>
              <a:cs typeface="Fira Sans SemiBold"/>
              <a:sym typeface="Fira Sans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3"/>
          <p:cNvSpPr/>
          <p:nvPr/>
        </p:nvSpPr>
        <p:spPr>
          <a:xfrm>
            <a:off x="0" y="9757835"/>
            <a:ext cx="16445731" cy="791631"/>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rot="10800000">
            <a:off x="14141132"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a:ln>
            <a:noFill/>
          </a:ln>
        </p:spPr>
      </p:sp>
      <p:sp>
        <p:nvSpPr>
          <p:cNvPr id="406" name="Google Shape;406;p33"/>
          <p:cNvSpPr/>
          <p:nvPr/>
        </p:nvSpPr>
        <p:spPr>
          <a:xfrm rot="10800000">
            <a:off x="15663004"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a:ln>
            <a:noFill/>
          </a:ln>
        </p:spPr>
      </p:sp>
      <p:sp>
        <p:nvSpPr>
          <p:cNvPr id="407" name="Google Shape;407;p33"/>
          <p:cNvSpPr txBox="1"/>
          <p:nvPr/>
        </p:nvSpPr>
        <p:spPr>
          <a:xfrm>
            <a:off x="609600" y="738569"/>
            <a:ext cx="14173200" cy="430887"/>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dk1"/>
              </a:buClr>
              <a:buSzPts val="2800"/>
              <a:buFont typeface="Noto Sans Symbols"/>
              <a:buChar char="❑"/>
            </a:pPr>
            <a:r>
              <a:rPr lang="fr-FR" sz="2800" b="1" i="1">
                <a:solidFill>
                  <a:schemeClr val="dk1"/>
                </a:solidFill>
                <a:latin typeface="Calibri"/>
                <a:ea typeface="Calibri"/>
                <a:cs typeface="Calibri"/>
                <a:sym typeface="Calibri"/>
              </a:rPr>
              <a:t>Backlinks “Mytek”</a:t>
            </a:r>
            <a:endParaRPr sz="2800" b="1" i="1">
              <a:solidFill>
                <a:schemeClr val="dk1"/>
              </a:solidFill>
              <a:latin typeface="Calibri"/>
              <a:ea typeface="Calibri"/>
              <a:cs typeface="Calibri"/>
              <a:sym typeface="Calibri"/>
            </a:endParaRPr>
          </a:p>
        </p:txBody>
      </p:sp>
      <p:pic>
        <p:nvPicPr>
          <p:cNvPr id="408" name="Google Shape;408;p33"/>
          <p:cNvPicPr preferRelativeResize="0"/>
          <p:nvPr/>
        </p:nvPicPr>
        <p:blipFill rotWithShape="1">
          <a:blip r:embed="rId3">
            <a:alphaModFix/>
          </a:blip>
          <a:srcRect/>
          <a:stretch/>
        </p:blipFill>
        <p:spPr>
          <a:xfrm>
            <a:off x="577800" y="1501238"/>
            <a:ext cx="17132400" cy="79247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4"/>
          <p:cNvSpPr/>
          <p:nvPr/>
        </p:nvSpPr>
        <p:spPr>
          <a:xfrm>
            <a:off x="0" y="9757835"/>
            <a:ext cx="16445731" cy="791631"/>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p:nvPr/>
        </p:nvSpPr>
        <p:spPr>
          <a:xfrm rot="10800000">
            <a:off x="14141132"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a:ln>
            <a:noFill/>
          </a:ln>
        </p:spPr>
      </p:sp>
      <p:sp>
        <p:nvSpPr>
          <p:cNvPr id="415" name="Google Shape;415;p34"/>
          <p:cNvSpPr/>
          <p:nvPr/>
        </p:nvSpPr>
        <p:spPr>
          <a:xfrm rot="10800000">
            <a:off x="15663004"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a:ln>
            <a:noFill/>
          </a:ln>
        </p:spPr>
      </p:sp>
      <p:sp>
        <p:nvSpPr>
          <p:cNvPr id="416" name="Google Shape;416;p34"/>
          <p:cNvSpPr txBox="1"/>
          <p:nvPr/>
        </p:nvSpPr>
        <p:spPr>
          <a:xfrm>
            <a:off x="609600" y="738569"/>
            <a:ext cx="14173200" cy="430887"/>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dk1"/>
              </a:buClr>
              <a:buSzPts val="2800"/>
              <a:buFont typeface="Noto Sans Symbols"/>
              <a:buChar char="❑"/>
            </a:pPr>
            <a:r>
              <a:rPr lang="fr-FR" sz="2800" b="1" i="1">
                <a:solidFill>
                  <a:schemeClr val="dk1"/>
                </a:solidFill>
                <a:latin typeface="Calibri"/>
                <a:ea typeface="Calibri"/>
                <a:cs typeface="Calibri"/>
                <a:sym typeface="Calibri"/>
              </a:rPr>
              <a:t>Backlinks “Tunisianet”</a:t>
            </a:r>
            <a:endParaRPr sz="2800" b="1" i="1">
              <a:solidFill>
                <a:schemeClr val="dk1"/>
              </a:solidFill>
              <a:latin typeface="Calibri"/>
              <a:ea typeface="Calibri"/>
              <a:cs typeface="Calibri"/>
              <a:sym typeface="Calibri"/>
            </a:endParaRPr>
          </a:p>
        </p:txBody>
      </p:sp>
      <p:pic>
        <p:nvPicPr>
          <p:cNvPr id="417" name="Google Shape;417;p34"/>
          <p:cNvPicPr preferRelativeResize="0"/>
          <p:nvPr/>
        </p:nvPicPr>
        <p:blipFill rotWithShape="1">
          <a:blip r:embed="rId3">
            <a:alphaModFix/>
          </a:blip>
          <a:srcRect/>
          <a:stretch/>
        </p:blipFill>
        <p:spPr>
          <a:xfrm>
            <a:off x="889450" y="2049675"/>
            <a:ext cx="16445725" cy="7818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1"/>
          <p:cNvSpPr/>
          <p:nvPr/>
        </p:nvSpPr>
        <p:spPr>
          <a:xfrm>
            <a:off x="0" y="9986435"/>
            <a:ext cx="16445731" cy="791631"/>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rot="10800000">
            <a:off x="14141132"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a:ln>
            <a:noFill/>
          </a:ln>
        </p:spPr>
      </p:sp>
      <p:sp>
        <p:nvSpPr>
          <p:cNvPr id="424" name="Google Shape;424;p31"/>
          <p:cNvSpPr/>
          <p:nvPr/>
        </p:nvSpPr>
        <p:spPr>
          <a:xfrm rot="10800000">
            <a:off x="15663004"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a:ln>
            <a:noFill/>
          </a:ln>
        </p:spPr>
      </p:sp>
      <p:sp>
        <p:nvSpPr>
          <p:cNvPr id="425" name="Google Shape;425;p31"/>
          <p:cNvSpPr txBox="1"/>
          <p:nvPr/>
        </p:nvSpPr>
        <p:spPr>
          <a:xfrm>
            <a:off x="609600" y="738569"/>
            <a:ext cx="14173200" cy="430887"/>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dk1"/>
              </a:buClr>
              <a:buSzPts val="2800"/>
              <a:buFont typeface="Noto Sans Symbols"/>
              <a:buChar char="❑"/>
            </a:pPr>
            <a:r>
              <a:rPr lang="fr-FR" sz="2800" b="1" i="1">
                <a:solidFill>
                  <a:schemeClr val="dk1"/>
                </a:solidFill>
                <a:latin typeface="Calibri"/>
                <a:ea typeface="Calibri"/>
                <a:cs typeface="Calibri"/>
                <a:sym typeface="Calibri"/>
              </a:rPr>
              <a:t>Résumé “Mytek”</a:t>
            </a:r>
            <a:endParaRPr sz="2800" b="1" i="1">
              <a:solidFill>
                <a:schemeClr val="dk1"/>
              </a:solidFill>
              <a:latin typeface="Calibri"/>
              <a:ea typeface="Calibri"/>
              <a:cs typeface="Calibri"/>
              <a:sym typeface="Calibri"/>
            </a:endParaRPr>
          </a:p>
        </p:txBody>
      </p:sp>
      <p:pic>
        <p:nvPicPr>
          <p:cNvPr id="426" name="Google Shape;426;p31"/>
          <p:cNvPicPr preferRelativeResize="0"/>
          <p:nvPr/>
        </p:nvPicPr>
        <p:blipFill rotWithShape="1">
          <a:blip r:embed="rId3">
            <a:alphaModFix/>
          </a:blip>
          <a:srcRect r="3341" b="5154"/>
          <a:stretch/>
        </p:blipFill>
        <p:spPr>
          <a:xfrm>
            <a:off x="1725662" y="1485900"/>
            <a:ext cx="14730955" cy="2890915"/>
          </a:xfrm>
          <a:prstGeom prst="rect">
            <a:avLst/>
          </a:prstGeom>
          <a:noFill/>
          <a:ln>
            <a:noFill/>
          </a:ln>
          <a:effectLst>
            <a:outerShdw blurRad="292100" dist="139700" dir="2700000" algn="tl" rotWithShape="0">
              <a:srgbClr val="333333">
                <a:alpha val="64705"/>
              </a:srgbClr>
            </a:outerShdw>
          </a:effectLst>
        </p:spPr>
      </p:pic>
      <p:sp>
        <p:nvSpPr>
          <p:cNvPr id="427" name="Google Shape;427;p31"/>
          <p:cNvSpPr txBox="1"/>
          <p:nvPr/>
        </p:nvSpPr>
        <p:spPr>
          <a:xfrm>
            <a:off x="609600" y="5169813"/>
            <a:ext cx="14173200" cy="430887"/>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dk1"/>
              </a:buClr>
              <a:buSzPts val="2800"/>
              <a:buFont typeface="Noto Sans Symbols"/>
              <a:buChar char="❑"/>
            </a:pPr>
            <a:r>
              <a:rPr lang="fr-FR" sz="2800" b="1" i="1">
                <a:solidFill>
                  <a:schemeClr val="dk1"/>
                </a:solidFill>
                <a:latin typeface="Calibri"/>
                <a:ea typeface="Calibri"/>
                <a:cs typeface="Calibri"/>
                <a:sym typeface="Calibri"/>
              </a:rPr>
              <a:t>Résumé “Tunisianet”</a:t>
            </a:r>
            <a:endParaRPr sz="2800" b="1" i="1">
              <a:solidFill>
                <a:schemeClr val="dk1"/>
              </a:solidFill>
              <a:latin typeface="Calibri"/>
              <a:ea typeface="Calibri"/>
              <a:cs typeface="Calibri"/>
              <a:sym typeface="Calibri"/>
            </a:endParaRPr>
          </a:p>
        </p:txBody>
      </p:sp>
      <p:pic>
        <p:nvPicPr>
          <p:cNvPr id="428" name="Google Shape;428;p31"/>
          <p:cNvPicPr preferRelativeResize="0"/>
          <p:nvPr/>
        </p:nvPicPr>
        <p:blipFill rotWithShape="1">
          <a:blip r:embed="rId4">
            <a:alphaModFix/>
          </a:blip>
          <a:srcRect t="4762"/>
          <a:stretch/>
        </p:blipFill>
        <p:spPr>
          <a:xfrm>
            <a:off x="1661639" y="5753100"/>
            <a:ext cx="14858999" cy="3276600"/>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p:nvPr/>
        </p:nvSpPr>
        <p:spPr>
          <a:xfrm>
            <a:off x="1013865" y="2018236"/>
            <a:ext cx="9086762" cy="102362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fr-FR" sz="7100" u="none">
                <a:solidFill>
                  <a:srgbClr val="1836B2"/>
                </a:solidFill>
                <a:latin typeface="Fira Sans SemiBold"/>
                <a:ea typeface="Fira Sans SemiBold"/>
                <a:cs typeface="Fira Sans SemiBold"/>
                <a:sym typeface="Fira Sans SemiBold"/>
              </a:rPr>
              <a:t>Introduction</a:t>
            </a:r>
            <a:endParaRPr sz="7100" u="none">
              <a:solidFill>
                <a:srgbClr val="1836B2"/>
              </a:solidFill>
              <a:latin typeface="Fira Sans SemiBold"/>
              <a:ea typeface="Fira Sans SemiBold"/>
              <a:cs typeface="Fira Sans SemiBold"/>
              <a:sym typeface="Fira Sans SemiBold"/>
            </a:endParaRPr>
          </a:p>
        </p:txBody>
      </p:sp>
      <p:sp>
        <p:nvSpPr>
          <p:cNvPr id="118" name="Google Shape;118;p3"/>
          <p:cNvSpPr/>
          <p:nvPr/>
        </p:nvSpPr>
        <p:spPr>
          <a:xfrm>
            <a:off x="0" y="-446411"/>
            <a:ext cx="13497585" cy="791631"/>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0800000" flipH="1">
            <a:off x="11599196" y="-1270647"/>
            <a:ext cx="5660104" cy="3231734"/>
          </a:xfrm>
          <a:custGeom>
            <a:avLst/>
            <a:gdLst/>
            <a:ahLst/>
            <a:cxnLst/>
            <a:rect l="l" t="t" r="r" b="b"/>
            <a:pathLst>
              <a:path w="5660104" h="3231734" extrusionOk="0">
                <a:moveTo>
                  <a:pt x="0" y="3231733"/>
                </a:moveTo>
                <a:lnTo>
                  <a:pt x="5660104" y="3231733"/>
                </a:lnTo>
                <a:lnTo>
                  <a:pt x="5660104" y="0"/>
                </a:lnTo>
                <a:lnTo>
                  <a:pt x="0" y="0"/>
                </a:lnTo>
                <a:lnTo>
                  <a:pt x="0" y="3231733"/>
                </a:lnTo>
                <a:close/>
              </a:path>
            </a:pathLst>
          </a:custGeom>
          <a:blipFill rotWithShape="1">
            <a:blip r:embed="rId3">
              <a:alphaModFix/>
            </a:blip>
            <a:stretch>
              <a:fillRect t="-51572"/>
            </a:stretch>
          </a:blipFill>
          <a:ln>
            <a:noFill/>
          </a:ln>
        </p:spPr>
      </p:sp>
      <p:sp>
        <p:nvSpPr>
          <p:cNvPr id="120" name="Google Shape;120;p3"/>
          <p:cNvSpPr/>
          <p:nvPr/>
        </p:nvSpPr>
        <p:spPr>
          <a:xfrm flipH="1">
            <a:off x="1013864" y="3695700"/>
            <a:ext cx="17274135" cy="452431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374151"/>
              </a:buClr>
              <a:buSzPts val="2400"/>
              <a:buFont typeface="Noto Sans Symbols"/>
              <a:buChar char="❑"/>
            </a:pPr>
            <a:r>
              <a:rPr lang="fr-FR" sz="2400">
                <a:solidFill>
                  <a:srgbClr val="374151"/>
                </a:solidFill>
                <a:latin typeface="Fira Sans"/>
                <a:ea typeface="Fira Sans"/>
                <a:cs typeface="Fira Sans"/>
                <a:sym typeface="Fira Sans"/>
              </a:rPr>
              <a:t>L'objectif fondamental </a:t>
            </a:r>
            <a:r>
              <a:rPr lang="fr-FR" sz="2400">
                <a:solidFill>
                  <a:srgbClr val="E36C09"/>
                </a:solidFill>
                <a:latin typeface="Fira Sans"/>
                <a:ea typeface="Fira Sans"/>
                <a:cs typeface="Fira Sans"/>
                <a:sym typeface="Fira Sans"/>
              </a:rPr>
              <a:t>d'un audit SEO </a:t>
            </a:r>
            <a:r>
              <a:rPr lang="fr-FR" sz="2400">
                <a:solidFill>
                  <a:srgbClr val="374151"/>
                </a:solidFill>
                <a:latin typeface="Fira Sans"/>
                <a:ea typeface="Fira Sans"/>
                <a:cs typeface="Fira Sans"/>
                <a:sym typeface="Fira Sans"/>
              </a:rPr>
              <a:t>est d'identifier toutes les opportunités exploitables sur un site web. </a:t>
            </a:r>
            <a:endParaRPr sz="2400">
              <a:solidFill>
                <a:srgbClr val="374151"/>
              </a:solidFill>
              <a:latin typeface="Fira Sans"/>
              <a:ea typeface="Fira Sans"/>
              <a:cs typeface="Fira Sans"/>
              <a:sym typeface="Fira Sans"/>
            </a:endParaRPr>
          </a:p>
          <a:p>
            <a:pPr marL="0" marR="0" lvl="0" indent="0" algn="l" rtl="0">
              <a:spcBef>
                <a:spcPts val="0"/>
              </a:spcBef>
              <a:spcAft>
                <a:spcPts val="0"/>
              </a:spcAft>
              <a:buNone/>
            </a:pPr>
            <a:endParaRPr sz="2400">
              <a:solidFill>
                <a:srgbClr val="374151"/>
              </a:solidFill>
              <a:latin typeface="Fira Sans"/>
              <a:ea typeface="Fira Sans"/>
              <a:cs typeface="Fira Sans"/>
              <a:sym typeface="Fira Sans"/>
            </a:endParaRPr>
          </a:p>
          <a:p>
            <a:pPr marL="0" marR="0" lvl="0" indent="0" algn="l" rtl="0">
              <a:spcBef>
                <a:spcPts val="0"/>
              </a:spcBef>
              <a:spcAft>
                <a:spcPts val="0"/>
              </a:spcAft>
              <a:buNone/>
            </a:pPr>
            <a:r>
              <a:rPr lang="fr-FR" sz="2400">
                <a:solidFill>
                  <a:srgbClr val="374151"/>
                </a:solidFill>
                <a:latin typeface="Fira Sans"/>
                <a:ea typeface="Fira Sans"/>
                <a:cs typeface="Fira Sans"/>
                <a:sym typeface="Fira Sans"/>
              </a:rPr>
              <a:t>Cette première étape vise à établir une stratégie qui sera mise en œuvre dans les mois à venir pour améliorer le référencement du site sur les moteurs de recherche. </a:t>
            </a:r>
            <a:endParaRPr sz="2400">
              <a:solidFill>
                <a:srgbClr val="374151"/>
              </a:solidFill>
              <a:latin typeface="Fira Sans"/>
              <a:ea typeface="Fira Sans"/>
              <a:cs typeface="Fira Sans"/>
              <a:sym typeface="Fira Sans"/>
            </a:endParaRPr>
          </a:p>
          <a:p>
            <a:pPr marL="0" marR="0" lvl="0" indent="0" algn="l" rtl="0">
              <a:spcBef>
                <a:spcPts val="0"/>
              </a:spcBef>
              <a:spcAft>
                <a:spcPts val="0"/>
              </a:spcAft>
              <a:buNone/>
            </a:pPr>
            <a:endParaRPr sz="2400">
              <a:solidFill>
                <a:srgbClr val="374151"/>
              </a:solidFill>
              <a:latin typeface="Fira Sans"/>
              <a:ea typeface="Fira Sans"/>
              <a:cs typeface="Fira Sans"/>
              <a:sym typeface="Fira Sans"/>
            </a:endParaRPr>
          </a:p>
          <a:p>
            <a:pPr marL="0" marR="0" lvl="0" indent="0" algn="l" rtl="0">
              <a:spcBef>
                <a:spcPts val="0"/>
              </a:spcBef>
              <a:spcAft>
                <a:spcPts val="0"/>
              </a:spcAft>
              <a:buNone/>
            </a:pPr>
            <a:r>
              <a:rPr lang="fr-FR" sz="2400">
                <a:solidFill>
                  <a:srgbClr val="374151"/>
                </a:solidFill>
                <a:latin typeface="Fira Sans"/>
                <a:ea typeface="Fira Sans"/>
                <a:cs typeface="Fira Sans"/>
                <a:sym typeface="Fira Sans"/>
              </a:rPr>
              <a:t>Dans ce contexte, nous entreprendrons un audit exhaustif à la fois </a:t>
            </a:r>
            <a:r>
              <a:rPr lang="fr-FR" sz="2400">
                <a:solidFill>
                  <a:srgbClr val="E36C09"/>
                </a:solidFill>
                <a:latin typeface="Fira Sans"/>
                <a:ea typeface="Fira Sans"/>
                <a:cs typeface="Fira Sans"/>
                <a:sym typeface="Fira Sans"/>
              </a:rPr>
              <a:t>On-Page et Off-Page pour deux sites web </a:t>
            </a:r>
            <a:r>
              <a:rPr lang="fr-FR" sz="2400">
                <a:solidFill>
                  <a:srgbClr val="374151"/>
                </a:solidFill>
                <a:latin typeface="Fira Sans"/>
                <a:ea typeface="Fira Sans"/>
                <a:cs typeface="Fira Sans"/>
                <a:sym typeface="Fira Sans"/>
              </a:rPr>
              <a:t>dédiés à la vente en ligne de produits électroniques, informatiques, etc.. </a:t>
            </a:r>
            <a:endParaRPr/>
          </a:p>
          <a:p>
            <a:pPr marL="0" marR="0" lvl="0" indent="0" algn="l" rtl="0">
              <a:spcBef>
                <a:spcPts val="0"/>
              </a:spcBef>
              <a:spcAft>
                <a:spcPts val="0"/>
              </a:spcAft>
              <a:buNone/>
            </a:pPr>
            <a:endParaRPr sz="2400">
              <a:solidFill>
                <a:srgbClr val="374151"/>
              </a:solidFill>
              <a:latin typeface="Fira Sans"/>
              <a:ea typeface="Fira Sans"/>
              <a:cs typeface="Fira Sans"/>
              <a:sym typeface="Fira Sans"/>
            </a:endParaRPr>
          </a:p>
          <a:p>
            <a:pPr marL="0" marR="0" lvl="0" indent="0" algn="l" rtl="0">
              <a:spcBef>
                <a:spcPts val="0"/>
              </a:spcBef>
              <a:spcAft>
                <a:spcPts val="0"/>
              </a:spcAft>
              <a:buNone/>
            </a:pPr>
            <a:endParaRPr sz="2400">
              <a:solidFill>
                <a:srgbClr val="374151"/>
              </a:solidFill>
              <a:latin typeface="Fira Sans"/>
              <a:ea typeface="Fira Sans"/>
              <a:cs typeface="Fira Sans"/>
              <a:sym typeface="Fira Sans"/>
            </a:endParaRPr>
          </a:p>
          <a:p>
            <a:pPr marL="1257300" marR="0" lvl="2" indent="-342900" algn="l" rtl="0">
              <a:spcBef>
                <a:spcPts val="0"/>
              </a:spcBef>
              <a:spcAft>
                <a:spcPts val="0"/>
              </a:spcAft>
              <a:buClr>
                <a:srgbClr val="374151"/>
              </a:buClr>
              <a:buSzPts val="2400"/>
              <a:buFont typeface="Noto Sans Symbols"/>
              <a:buChar char="⮚"/>
            </a:pPr>
            <a:r>
              <a:rPr lang="fr-FR" sz="2400" b="0" i="0" u="none" strike="noStrike" cap="none">
                <a:solidFill>
                  <a:srgbClr val="374151"/>
                </a:solidFill>
                <a:latin typeface="Fira Sans"/>
                <a:ea typeface="Fira Sans"/>
                <a:cs typeface="Fira Sans"/>
                <a:sym typeface="Fira Sans"/>
              </a:rPr>
              <a:t>Nous procéderons ensuite à une évaluation comparative de leurs performances, mettant en évidence les domaines où des ajustements peuvent être apportés pour optimiser leur visibilité et leur classement sur les moteurs de recherche.</a:t>
            </a:r>
            <a:endParaRPr sz="2400" b="0" i="0" u="none" strike="noStrike" cap="none">
              <a:solidFill>
                <a:schemeClr val="dk1"/>
              </a:solidFill>
              <a:latin typeface="Fira Sans"/>
              <a:ea typeface="Fira Sans"/>
              <a:cs typeface="Fira Sans"/>
              <a:sym typeface="Fira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5"/>
          <p:cNvSpPr txBox="1"/>
          <p:nvPr/>
        </p:nvSpPr>
        <p:spPr>
          <a:xfrm>
            <a:off x="5715000" y="3988276"/>
            <a:ext cx="8115300" cy="2231380"/>
          </a:xfrm>
          <a:prstGeom prst="rect">
            <a:avLst/>
          </a:prstGeom>
          <a:noFill/>
          <a:ln>
            <a:noFill/>
          </a:ln>
        </p:spPr>
        <p:txBody>
          <a:bodyPr spcFirstLastPara="1" wrap="square" lIns="0" tIns="0" rIns="0" bIns="0" anchor="t" anchorCtr="0">
            <a:spAutoFit/>
          </a:bodyPr>
          <a:lstStyle/>
          <a:p>
            <a:pPr marL="0" marR="0" lvl="0" indent="0" algn="l" rtl="0">
              <a:lnSpc>
                <a:spcPct val="109993"/>
              </a:lnSpc>
              <a:spcBef>
                <a:spcPts val="0"/>
              </a:spcBef>
              <a:spcAft>
                <a:spcPts val="0"/>
              </a:spcAft>
              <a:buNone/>
            </a:pPr>
            <a:r>
              <a:rPr lang="fr-FR" sz="7925" u="none">
                <a:solidFill>
                  <a:srgbClr val="1836B2"/>
                </a:solidFill>
                <a:latin typeface="Fira Sans SemiBold"/>
                <a:ea typeface="Fira Sans SemiBold"/>
                <a:cs typeface="Fira Sans SemiBold"/>
                <a:sym typeface="Fira Sans SemiBold"/>
              </a:rPr>
              <a:t>Merci </a:t>
            </a:r>
            <a:r>
              <a:rPr lang="fr-FR" sz="7925">
                <a:solidFill>
                  <a:srgbClr val="1836B2"/>
                </a:solidFill>
                <a:latin typeface="Fira Sans SemiBold"/>
                <a:ea typeface="Fira Sans SemiBold"/>
                <a:cs typeface="Fira Sans SemiBold"/>
                <a:sym typeface="Fira Sans SemiBold"/>
              </a:rPr>
              <a:t>pour votre attention</a:t>
            </a:r>
            <a:r>
              <a:rPr lang="fr-FR" sz="7925" u="none">
                <a:solidFill>
                  <a:srgbClr val="1836B2"/>
                </a:solidFill>
                <a:latin typeface="Fira Sans SemiBold"/>
                <a:ea typeface="Fira Sans SemiBold"/>
                <a:cs typeface="Fira Sans SemiBold"/>
                <a:sym typeface="Fira Sans SemiBold"/>
              </a:rPr>
              <a:t> !</a:t>
            </a:r>
            <a:endParaRPr/>
          </a:p>
        </p:txBody>
      </p:sp>
      <p:sp>
        <p:nvSpPr>
          <p:cNvPr id="434" name="Google Shape;434;p35"/>
          <p:cNvSpPr/>
          <p:nvPr/>
        </p:nvSpPr>
        <p:spPr>
          <a:xfrm rot="10800000">
            <a:off x="2314816" y="-2086793"/>
            <a:ext cx="6208021" cy="4173585"/>
          </a:xfrm>
          <a:custGeom>
            <a:avLst/>
            <a:gdLst/>
            <a:ahLst/>
            <a:cxnLst/>
            <a:rect l="l" t="t" r="r" b="b"/>
            <a:pathLst>
              <a:path w="7990758" h="5372100" extrusionOk="0">
                <a:moveTo>
                  <a:pt x="6440088" y="0"/>
                </a:moveTo>
                <a:lnTo>
                  <a:pt x="1550670" y="0"/>
                </a:lnTo>
                <a:lnTo>
                  <a:pt x="0" y="2686050"/>
                </a:lnTo>
                <a:lnTo>
                  <a:pt x="1550670" y="5372100"/>
                </a:lnTo>
                <a:lnTo>
                  <a:pt x="6440088" y="5372100"/>
                </a:lnTo>
                <a:lnTo>
                  <a:pt x="7990758" y="2686050"/>
                </a:lnTo>
                <a:lnTo>
                  <a:pt x="6440088" y="0"/>
                </a:lnTo>
                <a:close/>
              </a:path>
            </a:pathLst>
          </a:custGeom>
          <a:solidFill>
            <a:srgbClr val="1836B2"/>
          </a:solidFill>
          <a:ln>
            <a:noFill/>
          </a:ln>
        </p:spPr>
      </p:sp>
      <p:sp>
        <p:nvSpPr>
          <p:cNvPr id="435" name="Google Shape;435;p35"/>
          <p:cNvSpPr/>
          <p:nvPr/>
        </p:nvSpPr>
        <p:spPr>
          <a:xfrm rot="10800000">
            <a:off x="-1093063" y="7283541"/>
            <a:ext cx="2963586" cy="3459503"/>
          </a:xfrm>
          <a:custGeom>
            <a:avLst/>
            <a:gdLst/>
            <a:ahLst/>
            <a:cxnLst/>
            <a:rect l="l" t="t" r="r" b="b"/>
            <a:pathLst>
              <a:path w="4602013" h="5372100" extrusionOk="0">
                <a:moveTo>
                  <a:pt x="3051343" y="0"/>
                </a:moveTo>
                <a:lnTo>
                  <a:pt x="1550670" y="0"/>
                </a:lnTo>
                <a:lnTo>
                  <a:pt x="0" y="2686050"/>
                </a:lnTo>
                <a:lnTo>
                  <a:pt x="1550670" y="5372100"/>
                </a:lnTo>
                <a:lnTo>
                  <a:pt x="3051343" y="5372100"/>
                </a:lnTo>
                <a:lnTo>
                  <a:pt x="4602013" y="2686050"/>
                </a:lnTo>
                <a:lnTo>
                  <a:pt x="3051343" y="0"/>
                </a:lnTo>
                <a:close/>
              </a:path>
            </a:pathLst>
          </a:custGeom>
          <a:solidFill>
            <a:srgbClr val="A066CB"/>
          </a:solidFill>
          <a:ln>
            <a:no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4"/>
          <p:cNvSpPr/>
          <p:nvPr/>
        </p:nvSpPr>
        <p:spPr>
          <a:xfrm rot="10800000">
            <a:off x="-2629343" y="-259279"/>
            <a:ext cx="7945947" cy="3214886"/>
          </a:xfrm>
          <a:custGeom>
            <a:avLst/>
            <a:gdLst/>
            <a:ahLst/>
            <a:cxnLst/>
            <a:rect l="l" t="t" r="r" b="b"/>
            <a:pathLst>
              <a:path w="12155147" h="5372100" extrusionOk="0">
                <a:moveTo>
                  <a:pt x="10604477" y="0"/>
                </a:moveTo>
                <a:lnTo>
                  <a:pt x="1550670" y="0"/>
                </a:lnTo>
                <a:lnTo>
                  <a:pt x="0" y="2686050"/>
                </a:lnTo>
                <a:lnTo>
                  <a:pt x="1550670" y="5372100"/>
                </a:lnTo>
                <a:lnTo>
                  <a:pt x="10604477" y="5372100"/>
                </a:lnTo>
                <a:lnTo>
                  <a:pt x="12155147" y="2686050"/>
                </a:lnTo>
                <a:lnTo>
                  <a:pt x="10604477" y="0"/>
                </a:lnTo>
                <a:close/>
              </a:path>
            </a:pathLst>
          </a:custGeom>
          <a:solidFill>
            <a:srgbClr val="1836B2"/>
          </a:solidFill>
          <a:ln>
            <a:noFill/>
          </a:ln>
        </p:spPr>
      </p:sp>
      <p:sp>
        <p:nvSpPr>
          <p:cNvPr id="126" name="Google Shape;126;p4"/>
          <p:cNvSpPr txBox="1"/>
          <p:nvPr/>
        </p:nvSpPr>
        <p:spPr>
          <a:xfrm>
            <a:off x="6778213" y="1257300"/>
            <a:ext cx="10221239" cy="1148397"/>
          </a:xfrm>
          <a:prstGeom prst="rect">
            <a:avLst/>
          </a:prstGeom>
          <a:noFill/>
          <a:ln>
            <a:noFill/>
          </a:ln>
        </p:spPr>
        <p:txBody>
          <a:bodyPr spcFirstLastPara="1" wrap="square" lIns="0" tIns="0" rIns="0" bIns="0" anchor="t" anchorCtr="0">
            <a:spAutoFit/>
          </a:bodyPr>
          <a:lstStyle/>
          <a:p>
            <a:pPr marL="0" marR="0" lvl="0" indent="0" algn="l" rtl="0">
              <a:lnSpc>
                <a:spcPct val="109993"/>
              </a:lnSpc>
              <a:spcBef>
                <a:spcPts val="0"/>
              </a:spcBef>
              <a:spcAft>
                <a:spcPts val="0"/>
              </a:spcAft>
              <a:buNone/>
            </a:pPr>
            <a:r>
              <a:rPr lang="fr-FR" sz="7925">
                <a:solidFill>
                  <a:srgbClr val="1836B2"/>
                </a:solidFill>
                <a:latin typeface="Fira Sans SemiBold"/>
                <a:ea typeface="Fira Sans SemiBold"/>
                <a:cs typeface="Fira Sans SemiBold"/>
                <a:sym typeface="Fira Sans SemiBold"/>
              </a:rPr>
              <a:t>Domaine d’activité</a:t>
            </a:r>
            <a:endParaRPr sz="7925" u="none">
              <a:solidFill>
                <a:srgbClr val="1836B2"/>
              </a:solidFill>
              <a:latin typeface="Fira Sans SemiBold"/>
              <a:ea typeface="Fira Sans SemiBold"/>
              <a:cs typeface="Fira Sans SemiBold"/>
              <a:sym typeface="Fira Sans SemiBold"/>
            </a:endParaRPr>
          </a:p>
        </p:txBody>
      </p:sp>
      <p:grpSp>
        <p:nvGrpSpPr>
          <p:cNvPr id="127" name="Google Shape;127;p4"/>
          <p:cNvGrpSpPr/>
          <p:nvPr/>
        </p:nvGrpSpPr>
        <p:grpSpPr>
          <a:xfrm>
            <a:off x="5305719" y="6524393"/>
            <a:ext cx="4729148" cy="707710"/>
            <a:chOff x="0" y="-9525"/>
            <a:chExt cx="6305530" cy="943613"/>
          </a:xfrm>
        </p:grpSpPr>
        <p:cxnSp>
          <p:nvCxnSpPr>
            <p:cNvPr id="128" name="Google Shape;128;p4"/>
            <p:cNvCxnSpPr/>
            <p:nvPr/>
          </p:nvCxnSpPr>
          <p:spPr>
            <a:xfrm>
              <a:off x="0" y="934088"/>
              <a:ext cx="6305530" cy="0"/>
            </a:xfrm>
            <a:prstGeom prst="straightConnector1">
              <a:avLst/>
            </a:prstGeom>
            <a:noFill/>
            <a:ln w="50800" cap="rnd" cmpd="sng">
              <a:solidFill>
                <a:srgbClr val="86C7ED"/>
              </a:solidFill>
              <a:prstDash val="dot"/>
              <a:round/>
              <a:headEnd type="none" w="sm" len="sm"/>
              <a:tailEnd type="none" w="sm" len="sm"/>
            </a:ln>
          </p:spPr>
        </p:cxnSp>
        <p:sp>
          <p:nvSpPr>
            <p:cNvPr id="129" name="Google Shape;129;p4"/>
            <p:cNvSpPr txBox="1"/>
            <p:nvPr/>
          </p:nvSpPr>
          <p:spPr>
            <a:xfrm>
              <a:off x="0" y="-9525"/>
              <a:ext cx="6305530" cy="5302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fr-FR" sz="2600" u="none">
                  <a:solidFill>
                    <a:srgbClr val="000000"/>
                  </a:solidFill>
                  <a:latin typeface="Fira Sans SemiBold"/>
                  <a:ea typeface="Fira Sans SemiBold"/>
                  <a:cs typeface="Fira Sans SemiBold"/>
                  <a:sym typeface="Fira Sans SemiBold"/>
                </a:rPr>
                <a:t>Mytek</a:t>
              </a:r>
              <a:endParaRPr sz="2600" u="none">
                <a:solidFill>
                  <a:srgbClr val="000000"/>
                </a:solidFill>
                <a:latin typeface="Fira Sans SemiBold"/>
                <a:ea typeface="Fira Sans SemiBold"/>
                <a:cs typeface="Fira Sans SemiBold"/>
                <a:sym typeface="Fira Sans SemiBold"/>
              </a:endParaRPr>
            </a:p>
          </p:txBody>
        </p:sp>
      </p:grpSp>
      <p:grpSp>
        <p:nvGrpSpPr>
          <p:cNvPr id="130" name="Google Shape;130;p4"/>
          <p:cNvGrpSpPr/>
          <p:nvPr/>
        </p:nvGrpSpPr>
        <p:grpSpPr>
          <a:xfrm>
            <a:off x="12649200" y="6515100"/>
            <a:ext cx="4729148" cy="719616"/>
            <a:chOff x="0" y="0"/>
            <a:chExt cx="6305530" cy="959488"/>
          </a:xfrm>
        </p:grpSpPr>
        <p:cxnSp>
          <p:nvCxnSpPr>
            <p:cNvPr id="131" name="Google Shape;131;p4"/>
            <p:cNvCxnSpPr/>
            <p:nvPr/>
          </p:nvCxnSpPr>
          <p:spPr>
            <a:xfrm>
              <a:off x="0" y="959488"/>
              <a:ext cx="6305530" cy="0"/>
            </a:xfrm>
            <a:prstGeom prst="straightConnector1">
              <a:avLst/>
            </a:prstGeom>
            <a:noFill/>
            <a:ln w="50800" cap="rnd" cmpd="sng">
              <a:solidFill>
                <a:srgbClr val="86C7ED"/>
              </a:solidFill>
              <a:prstDash val="dot"/>
              <a:round/>
              <a:headEnd type="none" w="sm" len="sm"/>
              <a:tailEnd type="none" w="sm" len="sm"/>
            </a:ln>
          </p:spPr>
        </p:cxnSp>
        <p:sp>
          <p:nvSpPr>
            <p:cNvPr id="132" name="Google Shape;132;p4"/>
            <p:cNvSpPr txBox="1"/>
            <p:nvPr/>
          </p:nvSpPr>
          <p:spPr>
            <a:xfrm>
              <a:off x="0" y="0"/>
              <a:ext cx="6286813" cy="46328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fr-FR" sz="2300" u="none">
                  <a:solidFill>
                    <a:srgbClr val="000000"/>
                  </a:solidFill>
                  <a:latin typeface="Fira Sans SemiBold"/>
                  <a:ea typeface="Fira Sans SemiBold"/>
                  <a:cs typeface="Fira Sans SemiBold"/>
                  <a:sym typeface="Fira Sans SemiBold"/>
                </a:rPr>
                <a:t>Tunisianet</a:t>
              </a:r>
              <a:endParaRPr sz="2300" u="none">
                <a:solidFill>
                  <a:srgbClr val="000000"/>
                </a:solidFill>
                <a:latin typeface="Fira Sans SemiBold"/>
                <a:ea typeface="Fira Sans SemiBold"/>
                <a:cs typeface="Fira Sans SemiBold"/>
                <a:sym typeface="Fira Sans SemiBold"/>
              </a:endParaRPr>
            </a:p>
          </p:txBody>
        </p:sp>
      </p:grpSp>
      <p:sp>
        <p:nvSpPr>
          <p:cNvPr id="133" name="Google Shape;133;p4"/>
          <p:cNvSpPr/>
          <p:nvPr/>
        </p:nvSpPr>
        <p:spPr>
          <a:xfrm>
            <a:off x="384587" y="3390900"/>
            <a:ext cx="15388813" cy="304698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374151"/>
              </a:buClr>
              <a:buSzPts val="2400"/>
              <a:buFont typeface="Noto Sans Symbols"/>
              <a:buChar char="❑"/>
            </a:pPr>
            <a:r>
              <a:rPr lang="fr-FR" sz="2400">
                <a:solidFill>
                  <a:srgbClr val="374151"/>
                </a:solidFill>
                <a:latin typeface="Fira Sans"/>
                <a:ea typeface="Fira Sans"/>
                <a:cs typeface="Fira Sans"/>
                <a:sym typeface="Fira Sans"/>
              </a:rPr>
              <a:t>Mytek et Tunisianet sont deux sites web tunisiens de commerce électronique spécialisés dans la vente en ligne de produits.</a:t>
            </a:r>
            <a:endParaRPr/>
          </a:p>
          <a:p>
            <a:pPr marL="0" marR="0" lvl="0" indent="0" algn="l" rtl="0">
              <a:spcBef>
                <a:spcPts val="0"/>
              </a:spcBef>
              <a:spcAft>
                <a:spcPts val="0"/>
              </a:spcAft>
              <a:buNone/>
            </a:pPr>
            <a:endParaRPr sz="2400">
              <a:solidFill>
                <a:srgbClr val="374151"/>
              </a:solidFill>
              <a:latin typeface="Fira Sans"/>
              <a:ea typeface="Fira Sans"/>
              <a:cs typeface="Fira Sans"/>
              <a:sym typeface="Fira Sans"/>
            </a:endParaRPr>
          </a:p>
          <a:p>
            <a:pPr marL="0" marR="0" lvl="0" indent="0" algn="l" rtl="0">
              <a:spcBef>
                <a:spcPts val="0"/>
              </a:spcBef>
              <a:spcAft>
                <a:spcPts val="0"/>
              </a:spcAft>
              <a:buNone/>
            </a:pPr>
            <a:r>
              <a:rPr lang="fr-FR" sz="2400" b="1" i="1">
                <a:solidFill>
                  <a:srgbClr val="374151"/>
                </a:solidFill>
                <a:latin typeface="Fira Sans"/>
                <a:ea typeface="Fira Sans"/>
                <a:cs typeface="Fira Sans"/>
                <a:sym typeface="Fira Sans"/>
              </a:rPr>
              <a:t>    Ils ont deux méthodes pour leurs services :</a:t>
            </a:r>
            <a:endParaRPr/>
          </a:p>
          <a:p>
            <a:pPr marL="0" marR="0" lvl="0" indent="0" algn="l" rtl="0">
              <a:spcBef>
                <a:spcPts val="0"/>
              </a:spcBef>
              <a:spcAft>
                <a:spcPts val="0"/>
              </a:spcAft>
              <a:buNone/>
            </a:pPr>
            <a:endParaRPr sz="2400">
              <a:solidFill>
                <a:srgbClr val="374151"/>
              </a:solidFill>
              <a:latin typeface="Fira Sans"/>
              <a:ea typeface="Fira Sans"/>
              <a:cs typeface="Fira Sans"/>
              <a:sym typeface="Fira Sans"/>
            </a:endParaRPr>
          </a:p>
          <a:p>
            <a:pPr marL="1257300" marR="0" lvl="2" indent="-342900" algn="l" rtl="0">
              <a:spcBef>
                <a:spcPts val="0"/>
              </a:spcBef>
              <a:spcAft>
                <a:spcPts val="0"/>
              </a:spcAft>
              <a:buClr>
                <a:srgbClr val="374151"/>
              </a:buClr>
              <a:buSzPts val="2400"/>
              <a:buFont typeface="Noto Sans Symbols"/>
              <a:buChar char="✔"/>
            </a:pPr>
            <a:r>
              <a:rPr lang="fr-FR" sz="2400" b="0" i="0" u="none" strike="noStrike" cap="none">
                <a:solidFill>
                  <a:srgbClr val="374151"/>
                </a:solidFill>
                <a:latin typeface="Fira Sans"/>
                <a:ea typeface="Fira Sans"/>
                <a:cs typeface="Fira Sans"/>
                <a:sym typeface="Fira Sans"/>
              </a:rPr>
              <a:t>Point de vente physique</a:t>
            </a:r>
            <a:endParaRPr/>
          </a:p>
          <a:p>
            <a:pPr marL="1257300" marR="0" lvl="2" indent="-342900" algn="l" rtl="0">
              <a:spcBef>
                <a:spcPts val="0"/>
              </a:spcBef>
              <a:spcAft>
                <a:spcPts val="0"/>
              </a:spcAft>
              <a:buClr>
                <a:srgbClr val="374151"/>
              </a:buClr>
              <a:buSzPts val="2400"/>
              <a:buFont typeface="Noto Sans Symbols"/>
              <a:buChar char="✔"/>
            </a:pPr>
            <a:r>
              <a:rPr lang="fr-FR" sz="2400" b="0" i="0" u="none" strike="noStrike" cap="none">
                <a:solidFill>
                  <a:srgbClr val="374151"/>
                </a:solidFill>
                <a:latin typeface="Fira Sans"/>
                <a:ea typeface="Fira Sans"/>
                <a:cs typeface="Fira Sans"/>
                <a:sym typeface="Fira Sans"/>
              </a:rPr>
              <a:t>Site web en ligne</a:t>
            </a:r>
            <a:endParaRPr/>
          </a:p>
          <a:p>
            <a:pPr marL="0" marR="0" lvl="0" indent="0" algn="l" rtl="0">
              <a:spcBef>
                <a:spcPts val="0"/>
              </a:spcBef>
              <a:spcAft>
                <a:spcPts val="0"/>
              </a:spcAft>
              <a:buNone/>
            </a:pPr>
            <a:r>
              <a:rPr lang="fr-FR" sz="2400">
                <a:solidFill>
                  <a:srgbClr val="374151"/>
                </a:solidFill>
                <a:latin typeface="Fira Sans"/>
                <a:ea typeface="Fira Sans"/>
                <a:cs typeface="Fira Sans"/>
                <a:sym typeface="Fira Sans"/>
              </a:rPr>
              <a:t>      </a:t>
            </a:r>
            <a:endParaRPr sz="2400">
              <a:solidFill>
                <a:srgbClr val="374151"/>
              </a:solidFill>
              <a:latin typeface="Fira Sans"/>
              <a:ea typeface="Fira Sans"/>
              <a:cs typeface="Fira Sans"/>
              <a:sym typeface="Fira Sans"/>
            </a:endParaRPr>
          </a:p>
        </p:txBody>
      </p:sp>
      <p:pic>
        <p:nvPicPr>
          <p:cNvPr id="134" name="Google Shape;134;p4"/>
          <p:cNvPicPr preferRelativeResize="0"/>
          <p:nvPr/>
        </p:nvPicPr>
        <p:blipFill rotWithShape="1">
          <a:blip r:embed="rId3">
            <a:alphaModFix/>
          </a:blip>
          <a:srcRect l="26595" t="37856" r="25951" b="36353"/>
          <a:stretch/>
        </p:blipFill>
        <p:spPr>
          <a:xfrm>
            <a:off x="5316604" y="8057611"/>
            <a:ext cx="4360795" cy="1810289"/>
          </a:xfrm>
          <a:prstGeom prst="rect">
            <a:avLst/>
          </a:prstGeom>
          <a:noFill/>
          <a:ln>
            <a:noFill/>
          </a:ln>
        </p:spPr>
      </p:pic>
      <p:pic>
        <p:nvPicPr>
          <p:cNvPr id="135" name="Google Shape;135;p4"/>
          <p:cNvPicPr preferRelativeResize="0"/>
          <p:nvPr/>
        </p:nvPicPr>
        <p:blipFill rotWithShape="1">
          <a:blip r:embed="rId4">
            <a:alphaModFix/>
          </a:blip>
          <a:srcRect/>
          <a:stretch/>
        </p:blipFill>
        <p:spPr>
          <a:xfrm>
            <a:off x="12801600" y="8057610"/>
            <a:ext cx="4197852" cy="15044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6"/>
          <p:cNvSpPr/>
          <p:nvPr/>
        </p:nvSpPr>
        <p:spPr>
          <a:xfrm>
            <a:off x="0" y="9986435"/>
            <a:ext cx="16445731" cy="791631"/>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rot="10800000">
            <a:off x="14141132"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a:ln>
            <a:noFill/>
          </a:ln>
        </p:spPr>
      </p:sp>
      <p:sp>
        <p:nvSpPr>
          <p:cNvPr id="170" name="Google Shape;170;p6"/>
          <p:cNvSpPr/>
          <p:nvPr/>
        </p:nvSpPr>
        <p:spPr>
          <a:xfrm rot="10800000">
            <a:off x="15663004"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a:ln>
            <a:noFill/>
          </a:ln>
        </p:spPr>
      </p:sp>
      <p:sp>
        <p:nvSpPr>
          <p:cNvPr id="171" name="Google Shape;171;p6"/>
          <p:cNvSpPr txBox="1"/>
          <p:nvPr/>
        </p:nvSpPr>
        <p:spPr>
          <a:xfrm>
            <a:off x="609600" y="738569"/>
            <a:ext cx="14173200" cy="431100"/>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dk1"/>
              </a:buClr>
              <a:buSzPts val="2800"/>
              <a:buFont typeface="Noto Sans Symbols"/>
              <a:buChar char="❑"/>
            </a:pPr>
            <a:r>
              <a:rPr lang="fr-FR" sz="2800" b="1" i="1">
                <a:solidFill>
                  <a:schemeClr val="dk1"/>
                </a:solidFill>
                <a:latin typeface="Calibri"/>
                <a:ea typeface="Calibri"/>
                <a:cs typeface="Calibri"/>
                <a:sym typeface="Calibri"/>
              </a:rPr>
              <a:t>Mots clés recherchés “Mytek” :  </a:t>
            </a:r>
            <a:endParaRPr sz="2800" b="1" i="1">
              <a:solidFill>
                <a:schemeClr val="dk1"/>
              </a:solidFill>
              <a:latin typeface="Calibri"/>
              <a:ea typeface="Calibri"/>
              <a:cs typeface="Calibri"/>
              <a:sym typeface="Calibri"/>
            </a:endParaRPr>
          </a:p>
        </p:txBody>
      </p:sp>
      <p:pic>
        <p:nvPicPr>
          <p:cNvPr id="172" name="Google Shape;172;p6"/>
          <p:cNvPicPr preferRelativeResize="0"/>
          <p:nvPr/>
        </p:nvPicPr>
        <p:blipFill rotWithShape="1">
          <a:blip r:embed="rId3">
            <a:alphaModFix/>
          </a:blip>
          <a:srcRect l="18375" t="32661" r="3146" b="19791"/>
          <a:stretch/>
        </p:blipFill>
        <p:spPr>
          <a:xfrm>
            <a:off x="20782" y="1409701"/>
            <a:ext cx="18267218" cy="8283044"/>
          </a:xfrm>
          <a:prstGeom prst="rect">
            <a:avLst/>
          </a:prstGeom>
          <a:noFill/>
          <a:ln>
            <a:noFill/>
          </a:ln>
        </p:spPr>
      </p:pic>
      <p:sp>
        <p:nvSpPr>
          <p:cNvPr id="173" name="Google Shape;173;p6"/>
          <p:cNvSpPr txBox="1"/>
          <p:nvPr/>
        </p:nvSpPr>
        <p:spPr>
          <a:xfrm>
            <a:off x="5892550" y="646325"/>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800" b="1" i="1">
                <a:solidFill>
                  <a:schemeClr val="dk1"/>
                </a:solidFill>
                <a:latin typeface="Calibri"/>
                <a:ea typeface="Calibri"/>
                <a:cs typeface="Calibri"/>
                <a:sym typeface="Calibri"/>
              </a:rPr>
              <a:t>UberSuggest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7"/>
          <p:cNvSpPr/>
          <p:nvPr/>
        </p:nvSpPr>
        <p:spPr>
          <a:xfrm>
            <a:off x="0" y="9986435"/>
            <a:ext cx="16445731" cy="791631"/>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rot="10800000">
            <a:off x="14141132"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a:ln>
            <a:noFill/>
          </a:ln>
        </p:spPr>
      </p:sp>
      <p:sp>
        <p:nvSpPr>
          <p:cNvPr id="181" name="Google Shape;181;p7"/>
          <p:cNvSpPr/>
          <p:nvPr/>
        </p:nvSpPr>
        <p:spPr>
          <a:xfrm rot="10800000">
            <a:off x="15663004"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a:ln>
            <a:noFill/>
          </a:ln>
        </p:spPr>
      </p:sp>
      <p:sp>
        <p:nvSpPr>
          <p:cNvPr id="182" name="Google Shape;182;p7"/>
          <p:cNvSpPr txBox="1"/>
          <p:nvPr/>
        </p:nvSpPr>
        <p:spPr>
          <a:xfrm>
            <a:off x="609600" y="738569"/>
            <a:ext cx="14173200" cy="431100"/>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dk1"/>
              </a:buClr>
              <a:buSzPts val="2800"/>
              <a:buFont typeface="Noto Sans Symbols"/>
              <a:buChar char="❑"/>
            </a:pPr>
            <a:r>
              <a:rPr lang="fr-FR" sz="2800" b="1" i="1">
                <a:solidFill>
                  <a:schemeClr val="dk1"/>
                </a:solidFill>
                <a:latin typeface="Calibri"/>
                <a:ea typeface="Calibri"/>
                <a:cs typeface="Calibri"/>
                <a:sym typeface="Calibri"/>
              </a:rPr>
              <a:t>Mots clés recherchés “Tunisianet” :  </a:t>
            </a:r>
            <a:endParaRPr sz="2800" b="1" i="1">
              <a:solidFill>
                <a:schemeClr val="dk1"/>
              </a:solidFill>
              <a:latin typeface="Calibri"/>
              <a:ea typeface="Calibri"/>
              <a:cs typeface="Calibri"/>
              <a:sym typeface="Calibri"/>
            </a:endParaRPr>
          </a:p>
        </p:txBody>
      </p:sp>
      <p:pic>
        <p:nvPicPr>
          <p:cNvPr id="183" name="Google Shape;183;p7"/>
          <p:cNvPicPr preferRelativeResize="0"/>
          <p:nvPr/>
        </p:nvPicPr>
        <p:blipFill rotWithShape="1">
          <a:blip r:embed="rId3">
            <a:alphaModFix/>
          </a:blip>
          <a:srcRect l="18375" t="31249" r="3733" b="19792"/>
          <a:stretch/>
        </p:blipFill>
        <p:spPr>
          <a:xfrm>
            <a:off x="304800" y="1299969"/>
            <a:ext cx="17662802" cy="8576735"/>
          </a:xfrm>
          <a:prstGeom prst="rect">
            <a:avLst/>
          </a:prstGeom>
          <a:noFill/>
          <a:ln>
            <a:noFill/>
          </a:ln>
        </p:spPr>
      </p:pic>
      <p:sp>
        <p:nvSpPr>
          <p:cNvPr id="184" name="Google Shape;184;p7"/>
          <p:cNvSpPr txBox="1"/>
          <p:nvPr/>
        </p:nvSpPr>
        <p:spPr>
          <a:xfrm>
            <a:off x="6196200" y="646213"/>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800" b="1" i="1">
                <a:solidFill>
                  <a:schemeClr val="dk1"/>
                </a:solidFill>
                <a:latin typeface="Calibri"/>
                <a:ea typeface="Calibri"/>
                <a:cs typeface="Calibri"/>
                <a:sym typeface="Calibri"/>
              </a:rPr>
              <a:t>UberSuggest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pSp>
        <p:nvGrpSpPr>
          <p:cNvPr id="140" name="Google Shape;140;p5"/>
          <p:cNvGrpSpPr/>
          <p:nvPr/>
        </p:nvGrpSpPr>
        <p:grpSpPr>
          <a:xfrm>
            <a:off x="1028700" y="794262"/>
            <a:ext cx="6685111" cy="2115767"/>
            <a:chOff x="0" y="-85725"/>
            <a:chExt cx="8913481" cy="2821022"/>
          </a:xfrm>
        </p:grpSpPr>
        <p:sp>
          <p:nvSpPr>
            <p:cNvPr id="141" name="Google Shape;141;p5"/>
            <p:cNvSpPr txBox="1"/>
            <p:nvPr/>
          </p:nvSpPr>
          <p:spPr>
            <a:xfrm>
              <a:off x="0" y="2003989"/>
              <a:ext cx="8796687" cy="73130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fr-FR" sz="3500" dirty="0">
                  <a:solidFill>
                    <a:srgbClr val="FFFFFF"/>
                  </a:solidFill>
                  <a:latin typeface="Hammersmith One"/>
                  <a:ea typeface="Hammersmith One"/>
                  <a:cs typeface="Hammersmith One"/>
                  <a:sym typeface="Hammersmith One"/>
                </a:rPr>
                <a:t>Nos points de discussion clés</a:t>
              </a:r>
              <a:endParaRPr dirty="0"/>
            </a:p>
          </p:txBody>
        </p:sp>
        <p:sp>
          <p:nvSpPr>
            <p:cNvPr id="142" name="Google Shape;142;p5"/>
            <p:cNvSpPr txBox="1"/>
            <p:nvPr/>
          </p:nvSpPr>
          <p:spPr>
            <a:xfrm>
              <a:off x="0" y="-85725"/>
              <a:ext cx="8913481" cy="1808692"/>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None/>
              </a:pPr>
              <a:r>
                <a:rPr lang="fr-FR" sz="8499">
                  <a:solidFill>
                    <a:srgbClr val="FFFFFF"/>
                  </a:solidFill>
                  <a:latin typeface="Hammersmith One"/>
                  <a:ea typeface="Hammersmith One"/>
                  <a:cs typeface="Hammersmith One"/>
                  <a:sym typeface="Hammersmith One"/>
                </a:rPr>
                <a:t>agenda</a:t>
              </a:r>
              <a:endParaRPr/>
            </a:p>
          </p:txBody>
        </p:sp>
      </p:grpSp>
      <p:sp>
        <p:nvSpPr>
          <p:cNvPr id="143" name="Google Shape;143;p5"/>
          <p:cNvSpPr txBox="1"/>
          <p:nvPr/>
        </p:nvSpPr>
        <p:spPr>
          <a:xfrm>
            <a:off x="3446496" y="2476500"/>
            <a:ext cx="5218693" cy="1668534"/>
          </a:xfrm>
          <a:prstGeom prst="rect">
            <a:avLst/>
          </a:prstGeom>
          <a:noFill/>
          <a:ln>
            <a:noFill/>
          </a:ln>
        </p:spPr>
        <p:txBody>
          <a:bodyPr spcFirstLastPara="1" wrap="square" lIns="0" tIns="0" rIns="0" bIns="0" anchor="t" anchorCtr="0">
            <a:spAutoFit/>
          </a:bodyPr>
          <a:lstStyle/>
          <a:p>
            <a:pPr marL="0" marR="0" lvl="0" indent="0" algn="l" rtl="0">
              <a:lnSpc>
                <a:spcPct val="189541"/>
              </a:lnSpc>
              <a:spcBef>
                <a:spcPts val="0"/>
              </a:spcBef>
              <a:spcAft>
                <a:spcPts val="0"/>
              </a:spcAft>
              <a:buNone/>
            </a:pPr>
            <a:r>
              <a:rPr lang="fr-FR" sz="2400">
                <a:solidFill>
                  <a:srgbClr val="000000"/>
                </a:solidFill>
                <a:latin typeface="Fira Sans Medium"/>
                <a:ea typeface="Fira Sans Medium"/>
                <a:cs typeface="Fira Sans Medium"/>
                <a:sym typeface="Fira Sans Medium"/>
              </a:rPr>
              <a:t>Sitemap</a:t>
            </a:r>
            <a:endParaRPr sz="3499" b="1">
              <a:solidFill>
                <a:srgbClr val="000000"/>
              </a:solidFill>
              <a:latin typeface="Hammersmith One"/>
              <a:ea typeface="Hammersmith One"/>
              <a:cs typeface="Hammersmith One"/>
              <a:sym typeface="Hammersmith One"/>
            </a:endParaRPr>
          </a:p>
          <a:p>
            <a:pPr marL="914400" marR="0" lvl="1" indent="-457200" algn="l" rtl="0">
              <a:lnSpc>
                <a:spcPct val="189541"/>
              </a:lnSpc>
              <a:spcBef>
                <a:spcPts val="0"/>
              </a:spcBef>
              <a:spcAft>
                <a:spcPts val="0"/>
              </a:spcAft>
              <a:buClr>
                <a:srgbClr val="000000"/>
              </a:buClr>
              <a:buSzPts val="2400"/>
              <a:buFont typeface="Noto Sans Symbols"/>
              <a:buChar char="⮚"/>
            </a:pPr>
            <a:r>
              <a:rPr lang="fr-FR" sz="2400" b="0" i="0" u="none" strike="noStrike" cap="none">
                <a:solidFill>
                  <a:srgbClr val="000000"/>
                </a:solidFill>
                <a:latin typeface="Fira Sans Medium"/>
                <a:ea typeface="Fira Sans Medium"/>
                <a:cs typeface="Fira Sans Medium"/>
                <a:sym typeface="Fira Sans Medium"/>
              </a:rPr>
              <a:t>Mytek</a:t>
            </a:r>
            <a:endParaRPr sz="2400" b="0" i="0" u="none" strike="noStrike" cap="none">
              <a:solidFill>
                <a:srgbClr val="000000"/>
              </a:solidFill>
              <a:latin typeface="Fira Sans Medium"/>
              <a:ea typeface="Fira Sans Medium"/>
              <a:cs typeface="Fira Sans Medium"/>
              <a:sym typeface="Fira Sans Medium"/>
            </a:endParaRPr>
          </a:p>
          <a:p>
            <a:pPr marL="914400" marR="0" lvl="1" indent="-457200" algn="l" rtl="0">
              <a:lnSpc>
                <a:spcPct val="189541"/>
              </a:lnSpc>
              <a:spcBef>
                <a:spcPts val="0"/>
              </a:spcBef>
              <a:spcAft>
                <a:spcPts val="0"/>
              </a:spcAft>
              <a:buClr>
                <a:srgbClr val="000000"/>
              </a:buClr>
              <a:buSzPts val="2400"/>
              <a:buFont typeface="Noto Sans Symbols"/>
              <a:buChar char="⮚"/>
            </a:pPr>
            <a:r>
              <a:rPr lang="fr-FR" sz="2400" b="0" i="0" u="none" strike="noStrike" cap="none">
                <a:solidFill>
                  <a:srgbClr val="000000"/>
                </a:solidFill>
                <a:latin typeface="Fira Sans Medium"/>
                <a:ea typeface="Fira Sans Medium"/>
                <a:cs typeface="Fira Sans Medium"/>
                <a:sym typeface="Fira Sans Medium"/>
              </a:rPr>
              <a:t>Tunisianet</a:t>
            </a:r>
            <a:endParaRPr sz="2400" b="0" i="0" u="none" strike="noStrike" cap="none">
              <a:solidFill>
                <a:srgbClr val="000000"/>
              </a:solidFill>
              <a:latin typeface="Fira Sans Medium"/>
              <a:ea typeface="Fira Sans Medium"/>
              <a:cs typeface="Fira Sans Medium"/>
              <a:sym typeface="Fira Sans Medium"/>
            </a:endParaRPr>
          </a:p>
        </p:txBody>
      </p:sp>
      <p:sp>
        <p:nvSpPr>
          <p:cNvPr id="144" name="Google Shape;144;p5"/>
          <p:cNvSpPr txBox="1"/>
          <p:nvPr/>
        </p:nvSpPr>
        <p:spPr>
          <a:xfrm>
            <a:off x="10478507" y="8821526"/>
            <a:ext cx="5218693" cy="514372"/>
          </a:xfrm>
          <a:prstGeom prst="rect">
            <a:avLst/>
          </a:prstGeom>
          <a:noFill/>
          <a:ln>
            <a:noFill/>
          </a:ln>
        </p:spPr>
        <p:txBody>
          <a:bodyPr spcFirstLastPara="1" wrap="square" lIns="0" tIns="0" rIns="0" bIns="0" anchor="t" anchorCtr="0">
            <a:spAutoFit/>
          </a:bodyPr>
          <a:lstStyle/>
          <a:p>
            <a:pPr marL="0" marR="0" lvl="0" indent="0" algn="l" rtl="0">
              <a:lnSpc>
                <a:spcPct val="189541"/>
              </a:lnSpc>
              <a:spcBef>
                <a:spcPts val="0"/>
              </a:spcBef>
              <a:spcAft>
                <a:spcPts val="0"/>
              </a:spcAft>
              <a:buNone/>
            </a:pPr>
            <a:r>
              <a:rPr lang="fr-FR" sz="2400">
                <a:solidFill>
                  <a:srgbClr val="000000"/>
                </a:solidFill>
                <a:latin typeface="Fira Sans Medium"/>
                <a:ea typeface="Fira Sans Medium"/>
                <a:cs typeface="Fira Sans Medium"/>
                <a:sym typeface="Fira Sans Medium"/>
              </a:rPr>
              <a:t>Trafic et engagement</a:t>
            </a:r>
            <a:endParaRPr/>
          </a:p>
        </p:txBody>
      </p:sp>
      <p:sp>
        <p:nvSpPr>
          <p:cNvPr id="145" name="Google Shape;145;p5"/>
          <p:cNvSpPr txBox="1"/>
          <p:nvPr/>
        </p:nvSpPr>
        <p:spPr>
          <a:xfrm>
            <a:off x="10478507" y="5931667"/>
            <a:ext cx="5218693"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2400">
                <a:solidFill>
                  <a:srgbClr val="000000"/>
                </a:solidFill>
                <a:latin typeface="Fira Sans Medium"/>
                <a:ea typeface="Fira Sans Medium"/>
                <a:cs typeface="Fira Sans Medium"/>
                <a:sym typeface="Fira Sans Medium"/>
              </a:rPr>
              <a:t>Comparaison des données démographiques de l’audience</a:t>
            </a:r>
            <a:endParaRPr/>
          </a:p>
        </p:txBody>
      </p:sp>
      <p:sp>
        <p:nvSpPr>
          <p:cNvPr id="147" name="Google Shape;147;p5"/>
          <p:cNvSpPr txBox="1"/>
          <p:nvPr/>
        </p:nvSpPr>
        <p:spPr>
          <a:xfrm>
            <a:off x="10447107" y="7465587"/>
            <a:ext cx="5218693" cy="537904"/>
          </a:xfrm>
          <a:prstGeom prst="rect">
            <a:avLst/>
          </a:prstGeom>
          <a:noFill/>
          <a:ln>
            <a:noFill/>
          </a:ln>
        </p:spPr>
        <p:txBody>
          <a:bodyPr spcFirstLastPara="1" wrap="square" lIns="0" tIns="0" rIns="0" bIns="0" anchor="t" anchorCtr="0">
            <a:spAutoFit/>
          </a:bodyPr>
          <a:lstStyle/>
          <a:p>
            <a:pPr marL="0" marR="0" lvl="0" indent="0" algn="l" rtl="0">
              <a:lnSpc>
                <a:spcPct val="126361"/>
              </a:lnSpc>
              <a:spcBef>
                <a:spcPts val="0"/>
              </a:spcBef>
              <a:spcAft>
                <a:spcPts val="0"/>
              </a:spcAft>
              <a:buNone/>
            </a:pPr>
            <a:r>
              <a:rPr lang="fr-FR" sz="2400" dirty="0">
                <a:solidFill>
                  <a:srgbClr val="000000"/>
                </a:solidFill>
                <a:latin typeface="Fira Sans Medium"/>
                <a:ea typeface="Fira Sans Medium"/>
                <a:cs typeface="Fira Sans Medium"/>
                <a:sym typeface="Fira Sans Medium"/>
              </a:rPr>
              <a:t>Comparez</a:t>
            </a:r>
            <a:r>
              <a:rPr lang="fr-FR" sz="3600" dirty="0">
                <a:solidFill>
                  <a:srgbClr val="092540"/>
                </a:solidFill>
                <a:latin typeface="DM Sans"/>
                <a:ea typeface="DM Sans"/>
                <a:cs typeface="DM Sans"/>
                <a:sym typeface="DM Sans"/>
              </a:rPr>
              <a:t> </a:t>
            </a:r>
            <a:r>
              <a:rPr lang="fr-FR" sz="2400" dirty="0">
                <a:solidFill>
                  <a:srgbClr val="000000"/>
                </a:solidFill>
                <a:latin typeface="Fira Sans Medium"/>
                <a:ea typeface="Fira Sans Medium"/>
                <a:cs typeface="Fira Sans Medium"/>
                <a:sym typeface="Fira Sans Medium"/>
              </a:rPr>
              <a:t>les canaux marketing</a:t>
            </a:r>
            <a:endParaRPr sz="2400" dirty="0">
              <a:solidFill>
                <a:srgbClr val="000000"/>
              </a:solidFill>
              <a:latin typeface="Fira Sans Medium"/>
              <a:ea typeface="Fira Sans Medium"/>
              <a:cs typeface="Fira Sans Medium"/>
              <a:sym typeface="Fira Sans Medium"/>
            </a:endParaRPr>
          </a:p>
        </p:txBody>
      </p:sp>
      <p:sp>
        <p:nvSpPr>
          <p:cNvPr id="148" name="Google Shape;148;p5"/>
          <p:cNvSpPr/>
          <p:nvPr/>
        </p:nvSpPr>
        <p:spPr>
          <a:xfrm rot="5400000">
            <a:off x="2758918" y="2618909"/>
            <a:ext cx="341686" cy="341976"/>
          </a:xfrm>
          <a:custGeom>
            <a:avLst/>
            <a:gdLst/>
            <a:ahLst/>
            <a:cxnLst/>
            <a:rect l="l" t="t" r="r" b="b"/>
            <a:pathLst>
              <a:path w="341686" h="341976" extrusionOk="0">
                <a:moveTo>
                  <a:pt x="0" y="0"/>
                </a:moveTo>
                <a:lnTo>
                  <a:pt x="341686" y="0"/>
                </a:lnTo>
                <a:lnTo>
                  <a:pt x="341686" y="341977"/>
                </a:lnTo>
                <a:lnTo>
                  <a:pt x="0" y="341977"/>
                </a:lnTo>
                <a:lnTo>
                  <a:pt x="0" y="0"/>
                </a:lnTo>
                <a:close/>
              </a:path>
            </a:pathLst>
          </a:custGeom>
          <a:blipFill rotWithShape="1">
            <a:blip r:embed="rId3">
              <a:alphaModFix/>
            </a:blip>
            <a:stretch>
              <a:fillRect l="-49" r="-32"/>
            </a:stretch>
          </a:blipFill>
          <a:ln>
            <a:noFill/>
          </a:ln>
        </p:spPr>
      </p:sp>
      <p:sp>
        <p:nvSpPr>
          <p:cNvPr id="150" name="Google Shape;150;p5"/>
          <p:cNvSpPr/>
          <p:nvPr/>
        </p:nvSpPr>
        <p:spPr>
          <a:xfrm rot="5400000">
            <a:off x="9830294" y="6052779"/>
            <a:ext cx="341686" cy="341976"/>
          </a:xfrm>
          <a:custGeom>
            <a:avLst/>
            <a:gdLst/>
            <a:ahLst/>
            <a:cxnLst/>
            <a:rect l="l" t="t" r="r" b="b"/>
            <a:pathLst>
              <a:path w="341686" h="341976" extrusionOk="0">
                <a:moveTo>
                  <a:pt x="0" y="0"/>
                </a:moveTo>
                <a:lnTo>
                  <a:pt x="341686" y="0"/>
                </a:lnTo>
                <a:lnTo>
                  <a:pt x="341686" y="341976"/>
                </a:lnTo>
                <a:lnTo>
                  <a:pt x="0" y="341976"/>
                </a:lnTo>
                <a:lnTo>
                  <a:pt x="0" y="0"/>
                </a:lnTo>
                <a:close/>
              </a:path>
            </a:pathLst>
          </a:custGeom>
          <a:blipFill rotWithShape="1">
            <a:blip r:embed="rId3">
              <a:alphaModFix/>
            </a:blip>
            <a:stretch>
              <a:fillRect l="-49" r="-32"/>
            </a:stretch>
          </a:blipFill>
          <a:ln>
            <a:noFill/>
          </a:ln>
        </p:spPr>
      </p:sp>
      <p:sp>
        <p:nvSpPr>
          <p:cNvPr id="152" name="Google Shape;152;p5"/>
          <p:cNvSpPr/>
          <p:nvPr/>
        </p:nvSpPr>
        <p:spPr>
          <a:xfrm rot="5400000">
            <a:off x="9798894" y="7586699"/>
            <a:ext cx="341686" cy="341976"/>
          </a:xfrm>
          <a:custGeom>
            <a:avLst/>
            <a:gdLst/>
            <a:ahLst/>
            <a:cxnLst/>
            <a:rect l="l" t="t" r="r" b="b"/>
            <a:pathLst>
              <a:path w="341686" h="341976" extrusionOk="0">
                <a:moveTo>
                  <a:pt x="0" y="0"/>
                </a:moveTo>
                <a:lnTo>
                  <a:pt x="341686" y="0"/>
                </a:lnTo>
                <a:lnTo>
                  <a:pt x="341686" y="341976"/>
                </a:lnTo>
                <a:lnTo>
                  <a:pt x="0" y="341976"/>
                </a:lnTo>
                <a:lnTo>
                  <a:pt x="0" y="0"/>
                </a:lnTo>
                <a:close/>
              </a:path>
            </a:pathLst>
          </a:custGeom>
          <a:blipFill rotWithShape="1">
            <a:blip r:embed="rId3">
              <a:alphaModFix/>
            </a:blip>
            <a:stretch>
              <a:fillRect l="-49" r="-32"/>
            </a:stretch>
          </a:blipFill>
          <a:ln>
            <a:noFill/>
          </a:ln>
        </p:spPr>
      </p:sp>
      <p:grpSp>
        <p:nvGrpSpPr>
          <p:cNvPr id="153" name="Google Shape;153;p5"/>
          <p:cNvGrpSpPr/>
          <p:nvPr/>
        </p:nvGrpSpPr>
        <p:grpSpPr>
          <a:xfrm>
            <a:off x="-1726530" y="-229694"/>
            <a:ext cx="2755230" cy="6531044"/>
            <a:chOff x="0" y="0"/>
            <a:chExt cx="3673639" cy="8708059"/>
          </a:xfrm>
        </p:grpSpPr>
        <p:sp>
          <p:nvSpPr>
            <p:cNvPr id="154" name="Google Shape;154;p5"/>
            <p:cNvSpPr/>
            <p:nvPr/>
          </p:nvSpPr>
          <p:spPr>
            <a:xfrm rot="-5400000">
              <a:off x="-65231" y="4969189"/>
              <a:ext cx="3804101" cy="3673639"/>
            </a:xfrm>
            <a:custGeom>
              <a:avLst/>
              <a:gdLst/>
              <a:ahLst/>
              <a:cxnLst/>
              <a:rect l="l" t="t" r="r" b="b"/>
              <a:pathLst>
                <a:path w="5562879" h="5372100" extrusionOk="0">
                  <a:moveTo>
                    <a:pt x="4012209" y="0"/>
                  </a:moveTo>
                  <a:lnTo>
                    <a:pt x="1550670" y="0"/>
                  </a:lnTo>
                  <a:lnTo>
                    <a:pt x="0" y="2686050"/>
                  </a:lnTo>
                  <a:lnTo>
                    <a:pt x="1550670" y="5372100"/>
                  </a:lnTo>
                  <a:lnTo>
                    <a:pt x="4012209" y="5372100"/>
                  </a:lnTo>
                  <a:lnTo>
                    <a:pt x="5562879" y="2686050"/>
                  </a:lnTo>
                  <a:lnTo>
                    <a:pt x="4012209" y="0"/>
                  </a:lnTo>
                  <a:close/>
                </a:path>
              </a:pathLst>
            </a:custGeom>
            <a:solidFill>
              <a:srgbClr val="86C7ED"/>
            </a:solidFill>
            <a:ln>
              <a:noFill/>
            </a:ln>
          </p:spPr>
        </p:sp>
        <p:sp>
          <p:nvSpPr>
            <p:cNvPr id="155" name="Google Shape;155;p5"/>
            <p:cNvSpPr/>
            <p:nvPr/>
          </p:nvSpPr>
          <p:spPr>
            <a:xfrm rot="-5400000">
              <a:off x="-65231" y="4969189"/>
              <a:ext cx="3804101" cy="3673639"/>
            </a:xfrm>
            <a:custGeom>
              <a:avLst/>
              <a:gdLst/>
              <a:ahLst/>
              <a:cxnLst/>
              <a:rect l="l" t="t" r="r" b="b"/>
              <a:pathLst>
                <a:path w="5562879" h="5372100" extrusionOk="0">
                  <a:moveTo>
                    <a:pt x="4012209" y="0"/>
                  </a:moveTo>
                  <a:lnTo>
                    <a:pt x="1550670" y="0"/>
                  </a:lnTo>
                  <a:lnTo>
                    <a:pt x="0" y="2686050"/>
                  </a:lnTo>
                  <a:lnTo>
                    <a:pt x="1550670" y="5372100"/>
                  </a:lnTo>
                  <a:lnTo>
                    <a:pt x="4012209" y="5372100"/>
                  </a:lnTo>
                  <a:lnTo>
                    <a:pt x="5562879" y="2686050"/>
                  </a:lnTo>
                  <a:lnTo>
                    <a:pt x="4012209" y="0"/>
                  </a:lnTo>
                  <a:close/>
                </a:path>
              </a:pathLst>
            </a:custGeom>
            <a:solidFill>
              <a:srgbClr val="86C7ED"/>
            </a:solidFill>
            <a:ln>
              <a:noFill/>
            </a:ln>
          </p:spPr>
        </p:sp>
        <p:sp>
          <p:nvSpPr>
            <p:cNvPr id="156" name="Google Shape;156;p5"/>
            <p:cNvSpPr/>
            <p:nvPr/>
          </p:nvSpPr>
          <p:spPr>
            <a:xfrm rot="-5400000">
              <a:off x="-65231" y="2553759"/>
              <a:ext cx="3804101" cy="3673639"/>
            </a:xfrm>
            <a:custGeom>
              <a:avLst/>
              <a:gdLst/>
              <a:ahLst/>
              <a:cxnLst/>
              <a:rect l="l" t="t" r="r" b="b"/>
              <a:pathLst>
                <a:path w="5562879" h="5372100" extrusionOk="0">
                  <a:moveTo>
                    <a:pt x="4012209" y="0"/>
                  </a:moveTo>
                  <a:lnTo>
                    <a:pt x="1550670" y="0"/>
                  </a:lnTo>
                  <a:lnTo>
                    <a:pt x="0" y="2686050"/>
                  </a:lnTo>
                  <a:lnTo>
                    <a:pt x="1550670" y="5372100"/>
                  </a:lnTo>
                  <a:lnTo>
                    <a:pt x="4012209" y="5372100"/>
                  </a:lnTo>
                  <a:lnTo>
                    <a:pt x="5562879" y="2686050"/>
                  </a:lnTo>
                  <a:lnTo>
                    <a:pt x="4012209" y="0"/>
                  </a:lnTo>
                  <a:close/>
                </a:path>
              </a:pathLst>
            </a:custGeom>
            <a:solidFill>
              <a:srgbClr val="A066CB"/>
            </a:solidFill>
            <a:ln>
              <a:noFill/>
            </a:ln>
          </p:spPr>
        </p:sp>
        <p:sp>
          <p:nvSpPr>
            <p:cNvPr id="157" name="Google Shape;157;p5"/>
            <p:cNvSpPr/>
            <p:nvPr/>
          </p:nvSpPr>
          <p:spPr>
            <a:xfrm rot="-5400000">
              <a:off x="-65231" y="65231"/>
              <a:ext cx="3804101" cy="3673639"/>
            </a:xfrm>
            <a:custGeom>
              <a:avLst/>
              <a:gdLst/>
              <a:ahLst/>
              <a:cxnLst/>
              <a:rect l="l" t="t" r="r" b="b"/>
              <a:pathLst>
                <a:path w="5562879" h="5372100" extrusionOk="0">
                  <a:moveTo>
                    <a:pt x="4012209" y="0"/>
                  </a:moveTo>
                  <a:lnTo>
                    <a:pt x="1550670" y="0"/>
                  </a:lnTo>
                  <a:lnTo>
                    <a:pt x="0" y="2686050"/>
                  </a:lnTo>
                  <a:lnTo>
                    <a:pt x="1550670" y="5372100"/>
                  </a:lnTo>
                  <a:lnTo>
                    <a:pt x="4012209" y="5372100"/>
                  </a:lnTo>
                  <a:lnTo>
                    <a:pt x="5562879" y="2686050"/>
                  </a:lnTo>
                  <a:lnTo>
                    <a:pt x="4012209" y="0"/>
                  </a:lnTo>
                  <a:close/>
                </a:path>
              </a:pathLst>
            </a:custGeom>
            <a:solidFill>
              <a:srgbClr val="1836B2"/>
            </a:solidFill>
            <a:ln>
              <a:noFill/>
            </a:ln>
          </p:spPr>
        </p:sp>
      </p:grpSp>
      <p:sp>
        <p:nvSpPr>
          <p:cNvPr id="158" name="Google Shape;158;p5"/>
          <p:cNvSpPr txBox="1"/>
          <p:nvPr/>
        </p:nvSpPr>
        <p:spPr>
          <a:xfrm>
            <a:off x="4724400" y="853875"/>
            <a:ext cx="9086762" cy="1201867"/>
          </a:xfrm>
          <a:prstGeom prst="rect">
            <a:avLst/>
          </a:prstGeom>
          <a:noFill/>
          <a:ln>
            <a:noFill/>
          </a:ln>
        </p:spPr>
        <p:txBody>
          <a:bodyPr spcFirstLastPara="1" wrap="square" lIns="0" tIns="0" rIns="0" bIns="0" anchor="t" anchorCtr="0">
            <a:spAutoFit/>
          </a:bodyPr>
          <a:lstStyle/>
          <a:p>
            <a:pPr lvl="0">
              <a:lnSpc>
                <a:spcPct val="110000"/>
              </a:lnSpc>
            </a:pPr>
            <a:r>
              <a:rPr lang="fr-FR" sz="7100" dirty="0">
                <a:solidFill>
                  <a:srgbClr val="1836B2"/>
                </a:solidFill>
                <a:latin typeface="Fira Sans SemiBold"/>
                <a:ea typeface="Fira Sans SemiBold"/>
                <a:cs typeface="Fira Sans SemiBold"/>
                <a:sym typeface="Fira Sans SemiBold"/>
              </a:rPr>
              <a:t>SEO technique</a:t>
            </a:r>
            <a:endParaRPr dirty="0"/>
          </a:p>
        </p:txBody>
      </p:sp>
      <p:sp>
        <p:nvSpPr>
          <p:cNvPr id="159" name="Google Shape;159;p5"/>
          <p:cNvSpPr txBox="1"/>
          <p:nvPr/>
        </p:nvSpPr>
        <p:spPr>
          <a:xfrm>
            <a:off x="3315707" y="4694166"/>
            <a:ext cx="5218693" cy="1731243"/>
          </a:xfrm>
          <a:prstGeom prst="rect">
            <a:avLst/>
          </a:prstGeom>
          <a:noFill/>
          <a:ln>
            <a:noFill/>
          </a:ln>
        </p:spPr>
        <p:txBody>
          <a:bodyPr spcFirstLastPara="1" wrap="square" lIns="0" tIns="0" rIns="0" bIns="0" anchor="t" anchorCtr="0">
            <a:spAutoFit/>
          </a:bodyPr>
          <a:lstStyle/>
          <a:p>
            <a:pPr marL="0" marR="0" lvl="0" indent="0" algn="l" rtl="0">
              <a:lnSpc>
                <a:spcPct val="189541"/>
              </a:lnSpc>
              <a:spcBef>
                <a:spcPts val="0"/>
              </a:spcBef>
              <a:spcAft>
                <a:spcPts val="0"/>
              </a:spcAft>
              <a:buNone/>
            </a:pPr>
            <a:r>
              <a:rPr lang="fr-FR" sz="2400">
                <a:solidFill>
                  <a:srgbClr val="000000"/>
                </a:solidFill>
                <a:latin typeface="Fira Sans Medium"/>
                <a:ea typeface="Fira Sans Medium"/>
                <a:cs typeface="Fira Sans Medium"/>
                <a:sym typeface="Fira Sans Medium"/>
              </a:rPr>
              <a:t>Robot.txt</a:t>
            </a:r>
            <a:endParaRPr sz="3499" b="1">
              <a:solidFill>
                <a:srgbClr val="000000"/>
              </a:solidFill>
              <a:latin typeface="Hammersmith One"/>
              <a:ea typeface="Hammersmith One"/>
              <a:cs typeface="Hammersmith One"/>
              <a:sym typeface="Hammersmith One"/>
            </a:endParaRPr>
          </a:p>
          <a:p>
            <a:pPr marL="914400" marR="0" lvl="1" indent="-457200" algn="l" rtl="0">
              <a:lnSpc>
                <a:spcPct val="189541"/>
              </a:lnSpc>
              <a:spcBef>
                <a:spcPts val="0"/>
              </a:spcBef>
              <a:spcAft>
                <a:spcPts val="0"/>
              </a:spcAft>
              <a:buClr>
                <a:srgbClr val="000000"/>
              </a:buClr>
              <a:buSzPts val="2400"/>
              <a:buFont typeface="Noto Sans Symbols"/>
              <a:buChar char="⮚"/>
            </a:pPr>
            <a:r>
              <a:rPr lang="fr-FR" sz="2400" b="0" i="0" u="none" strike="noStrike" cap="none">
                <a:solidFill>
                  <a:srgbClr val="000000"/>
                </a:solidFill>
                <a:latin typeface="Fira Sans Medium"/>
                <a:ea typeface="Fira Sans Medium"/>
                <a:cs typeface="Fira Sans Medium"/>
                <a:sym typeface="Fira Sans Medium"/>
              </a:rPr>
              <a:t>Mytek</a:t>
            </a:r>
            <a:endParaRPr sz="2400" b="0" i="0" u="none" strike="noStrike" cap="none">
              <a:solidFill>
                <a:srgbClr val="000000"/>
              </a:solidFill>
              <a:latin typeface="Fira Sans Medium"/>
              <a:ea typeface="Fira Sans Medium"/>
              <a:cs typeface="Fira Sans Medium"/>
              <a:sym typeface="Fira Sans Medium"/>
            </a:endParaRPr>
          </a:p>
          <a:p>
            <a:pPr marL="914400" marR="0" lvl="1" indent="-457200" algn="l" rtl="0">
              <a:lnSpc>
                <a:spcPct val="189541"/>
              </a:lnSpc>
              <a:spcBef>
                <a:spcPts val="0"/>
              </a:spcBef>
              <a:spcAft>
                <a:spcPts val="0"/>
              </a:spcAft>
              <a:buClr>
                <a:srgbClr val="000000"/>
              </a:buClr>
              <a:buSzPts val="2400"/>
              <a:buFont typeface="Noto Sans Symbols"/>
              <a:buChar char="⮚"/>
            </a:pPr>
            <a:r>
              <a:rPr lang="fr-FR" sz="2400" b="0" i="0" u="none" strike="noStrike" cap="none">
                <a:solidFill>
                  <a:srgbClr val="000000"/>
                </a:solidFill>
                <a:latin typeface="Fira Sans Medium"/>
                <a:ea typeface="Fira Sans Medium"/>
                <a:cs typeface="Fira Sans Medium"/>
                <a:sym typeface="Fira Sans Medium"/>
              </a:rPr>
              <a:t>Tunisianet</a:t>
            </a:r>
            <a:endParaRPr sz="2400" b="0" i="0" u="none" strike="noStrike" cap="none">
              <a:solidFill>
                <a:srgbClr val="000000"/>
              </a:solidFill>
              <a:latin typeface="Fira Sans Medium"/>
              <a:ea typeface="Fira Sans Medium"/>
              <a:cs typeface="Fira Sans Medium"/>
              <a:sym typeface="Fira Sans Medium"/>
            </a:endParaRPr>
          </a:p>
        </p:txBody>
      </p:sp>
      <p:sp>
        <p:nvSpPr>
          <p:cNvPr id="160" name="Google Shape;160;p5"/>
          <p:cNvSpPr/>
          <p:nvPr/>
        </p:nvSpPr>
        <p:spPr>
          <a:xfrm rot="5400000">
            <a:off x="2628129" y="4836575"/>
            <a:ext cx="341686" cy="341976"/>
          </a:xfrm>
          <a:custGeom>
            <a:avLst/>
            <a:gdLst/>
            <a:ahLst/>
            <a:cxnLst/>
            <a:rect l="l" t="t" r="r" b="b"/>
            <a:pathLst>
              <a:path w="341686" h="341976" extrusionOk="0">
                <a:moveTo>
                  <a:pt x="0" y="0"/>
                </a:moveTo>
                <a:lnTo>
                  <a:pt x="341686" y="0"/>
                </a:lnTo>
                <a:lnTo>
                  <a:pt x="341686" y="341977"/>
                </a:lnTo>
                <a:lnTo>
                  <a:pt x="0" y="341977"/>
                </a:lnTo>
                <a:lnTo>
                  <a:pt x="0" y="0"/>
                </a:lnTo>
                <a:close/>
              </a:path>
            </a:pathLst>
          </a:custGeom>
          <a:blipFill rotWithShape="1">
            <a:blip r:embed="rId3">
              <a:alphaModFix/>
            </a:blip>
            <a:stretch>
              <a:fillRect l="-49" r="-32"/>
            </a:stretch>
          </a:blipFill>
          <a:ln>
            <a:noFill/>
          </a:ln>
        </p:spPr>
      </p:sp>
      <p:sp>
        <p:nvSpPr>
          <p:cNvPr id="161" name="Google Shape;161;p5"/>
          <p:cNvSpPr txBox="1"/>
          <p:nvPr/>
        </p:nvSpPr>
        <p:spPr>
          <a:xfrm>
            <a:off x="3282623" y="8310187"/>
            <a:ext cx="5218693"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2400">
                <a:solidFill>
                  <a:srgbClr val="000000"/>
                </a:solidFill>
                <a:latin typeface="Fira Sans Medium"/>
                <a:ea typeface="Fira Sans Medium"/>
                <a:cs typeface="Fira Sans Medium"/>
                <a:sym typeface="Fira Sans Medium"/>
              </a:rPr>
              <a:t>Https</a:t>
            </a:r>
            <a:endParaRPr sz="2400">
              <a:solidFill>
                <a:srgbClr val="000000"/>
              </a:solidFill>
              <a:latin typeface="Fira Sans Medium"/>
              <a:ea typeface="Fira Sans Medium"/>
              <a:cs typeface="Fira Sans Medium"/>
              <a:sym typeface="Fira Sans Medium"/>
            </a:endParaRPr>
          </a:p>
        </p:txBody>
      </p:sp>
      <p:sp>
        <p:nvSpPr>
          <p:cNvPr id="162" name="Google Shape;162;p5"/>
          <p:cNvSpPr/>
          <p:nvPr/>
        </p:nvSpPr>
        <p:spPr>
          <a:xfrm rot="5400000">
            <a:off x="2634410" y="8431299"/>
            <a:ext cx="341686" cy="341976"/>
          </a:xfrm>
          <a:custGeom>
            <a:avLst/>
            <a:gdLst/>
            <a:ahLst/>
            <a:cxnLst/>
            <a:rect l="l" t="t" r="r" b="b"/>
            <a:pathLst>
              <a:path w="341686" h="341976" extrusionOk="0">
                <a:moveTo>
                  <a:pt x="0" y="0"/>
                </a:moveTo>
                <a:lnTo>
                  <a:pt x="341686" y="0"/>
                </a:lnTo>
                <a:lnTo>
                  <a:pt x="341686" y="341976"/>
                </a:lnTo>
                <a:lnTo>
                  <a:pt x="0" y="341976"/>
                </a:lnTo>
                <a:lnTo>
                  <a:pt x="0" y="0"/>
                </a:lnTo>
                <a:close/>
              </a:path>
            </a:pathLst>
          </a:custGeom>
          <a:blipFill rotWithShape="1">
            <a:blip r:embed="rId3">
              <a:alphaModFix/>
            </a:blip>
            <a:stretch>
              <a:fillRect l="-49" r="-32"/>
            </a:stretch>
          </a:blipFill>
          <a:ln>
            <a:noFill/>
          </a:ln>
        </p:spPr>
      </p:sp>
      <p:sp>
        <p:nvSpPr>
          <p:cNvPr id="25" name="Google Shape;146;p5"/>
          <p:cNvSpPr txBox="1"/>
          <p:nvPr/>
        </p:nvSpPr>
        <p:spPr>
          <a:xfrm>
            <a:off x="10193547" y="2406412"/>
            <a:ext cx="5218693" cy="2077492"/>
          </a:xfrm>
          <a:prstGeom prst="rect">
            <a:avLst/>
          </a:prstGeom>
          <a:noFill/>
          <a:ln>
            <a:noFill/>
          </a:ln>
        </p:spPr>
        <p:txBody>
          <a:bodyPr spcFirstLastPara="1" wrap="square" lIns="0" tIns="0" rIns="0" bIns="0" anchor="t" anchorCtr="0">
            <a:spAutoFit/>
          </a:bodyPr>
          <a:lstStyle/>
          <a:p>
            <a:pPr marL="457200" marR="0" lvl="1" indent="0" algn="l" rtl="0">
              <a:lnSpc>
                <a:spcPct val="189541"/>
              </a:lnSpc>
              <a:spcBef>
                <a:spcPts val="0"/>
              </a:spcBef>
              <a:spcAft>
                <a:spcPts val="0"/>
              </a:spcAft>
              <a:buNone/>
            </a:pPr>
            <a:r>
              <a:rPr lang="fr-FR" sz="2400" b="0" i="0" u="none" strike="noStrike" cap="none" dirty="0">
                <a:solidFill>
                  <a:srgbClr val="000000"/>
                </a:solidFill>
                <a:latin typeface="Fira Sans Medium"/>
                <a:ea typeface="Fira Sans Medium"/>
                <a:cs typeface="Fira Sans Medium"/>
                <a:sym typeface="Fira Sans Medium"/>
              </a:rPr>
              <a:t>Comparaison des classements</a:t>
            </a:r>
            <a:endParaRPr sz="2400" b="0" i="0" u="none" strike="noStrike" cap="none" dirty="0">
              <a:solidFill>
                <a:srgbClr val="000000"/>
              </a:solidFill>
              <a:latin typeface="Fira Sans Medium"/>
              <a:ea typeface="Fira Sans Medium"/>
              <a:cs typeface="Fira Sans Medium"/>
              <a:sym typeface="Fira Sans Medium"/>
            </a:endParaRPr>
          </a:p>
          <a:p>
            <a:pPr marL="1257300" marR="0" lvl="2" indent="-342900" algn="l" rtl="0">
              <a:lnSpc>
                <a:spcPct val="162500"/>
              </a:lnSpc>
              <a:spcBef>
                <a:spcPts val="0"/>
              </a:spcBef>
              <a:spcAft>
                <a:spcPts val="0"/>
              </a:spcAft>
              <a:buClr>
                <a:srgbClr val="000000"/>
              </a:buClr>
              <a:buSzPts val="2400"/>
              <a:buFont typeface="Noto Sans Symbols"/>
              <a:buChar char="⮚"/>
            </a:pPr>
            <a:r>
              <a:rPr lang="fr-FR" sz="2400" b="0" i="0" u="none" strike="noStrike" cap="none" dirty="0">
                <a:solidFill>
                  <a:srgbClr val="000000"/>
                </a:solidFill>
                <a:latin typeface="Fira Sans Medium"/>
                <a:ea typeface="Fira Sans Medium"/>
                <a:cs typeface="Fira Sans Medium"/>
                <a:sym typeface="Fira Sans Medium"/>
              </a:rPr>
              <a:t> par Catégorie</a:t>
            </a:r>
            <a:endParaRPr dirty="0"/>
          </a:p>
          <a:p>
            <a:pPr marL="1257300" marR="0" lvl="2" indent="-342900" algn="l" rtl="0">
              <a:lnSpc>
                <a:spcPct val="162500"/>
              </a:lnSpc>
              <a:spcBef>
                <a:spcPts val="0"/>
              </a:spcBef>
              <a:spcAft>
                <a:spcPts val="0"/>
              </a:spcAft>
              <a:buClr>
                <a:srgbClr val="000000"/>
              </a:buClr>
              <a:buSzPts val="2400"/>
              <a:buFont typeface="Noto Sans Symbols"/>
              <a:buChar char="⮚"/>
            </a:pPr>
            <a:r>
              <a:rPr lang="fr-FR" sz="2400" b="0" i="0" u="none" strike="noStrike" cap="none" dirty="0">
                <a:solidFill>
                  <a:srgbClr val="000000"/>
                </a:solidFill>
                <a:latin typeface="Fira Sans Medium"/>
                <a:ea typeface="Fira Sans Medium"/>
                <a:cs typeface="Fira Sans Medium"/>
                <a:sym typeface="Fira Sans Medium"/>
              </a:rPr>
              <a:t> par Pays “Tunisie”</a:t>
            </a:r>
            <a:endParaRPr dirty="0"/>
          </a:p>
          <a:p>
            <a:pPr marL="1257300" marR="0" lvl="2" indent="-342900" algn="l" rtl="0">
              <a:lnSpc>
                <a:spcPct val="162500"/>
              </a:lnSpc>
              <a:spcBef>
                <a:spcPts val="0"/>
              </a:spcBef>
              <a:spcAft>
                <a:spcPts val="0"/>
              </a:spcAft>
              <a:buClr>
                <a:srgbClr val="000000"/>
              </a:buClr>
              <a:buSzPts val="2400"/>
              <a:buFont typeface="Noto Sans Symbols"/>
              <a:buChar char="⮚"/>
            </a:pPr>
            <a:r>
              <a:rPr lang="fr-FR" sz="2400" b="0" i="0" u="none" strike="noStrike" cap="none" dirty="0">
                <a:solidFill>
                  <a:srgbClr val="000000"/>
                </a:solidFill>
                <a:latin typeface="Fira Sans Medium"/>
                <a:ea typeface="Fira Sans Medium"/>
                <a:cs typeface="Fira Sans Medium"/>
                <a:sym typeface="Fira Sans Medium"/>
              </a:rPr>
              <a:t>par Pays “Global”</a:t>
            </a:r>
            <a:endParaRPr sz="2400" b="0" i="0" u="none" strike="noStrike" cap="none" dirty="0">
              <a:solidFill>
                <a:srgbClr val="000000"/>
              </a:solidFill>
              <a:latin typeface="Fira Sans Medium"/>
              <a:ea typeface="Fira Sans Medium"/>
              <a:cs typeface="Fira Sans Medium"/>
              <a:sym typeface="Fira Sans Medium"/>
            </a:endParaRPr>
          </a:p>
        </p:txBody>
      </p:sp>
      <p:sp>
        <p:nvSpPr>
          <p:cNvPr id="26" name="Google Shape;149;p5"/>
          <p:cNvSpPr/>
          <p:nvPr/>
        </p:nvSpPr>
        <p:spPr>
          <a:xfrm rot="5400000">
            <a:off x="9829945" y="2536007"/>
            <a:ext cx="341686" cy="341976"/>
          </a:xfrm>
          <a:custGeom>
            <a:avLst/>
            <a:gdLst/>
            <a:ahLst/>
            <a:cxnLst/>
            <a:rect l="l" t="t" r="r" b="b"/>
            <a:pathLst>
              <a:path w="341686" h="341976" extrusionOk="0">
                <a:moveTo>
                  <a:pt x="0" y="0"/>
                </a:moveTo>
                <a:lnTo>
                  <a:pt x="341686" y="0"/>
                </a:lnTo>
                <a:lnTo>
                  <a:pt x="341686" y="341976"/>
                </a:lnTo>
                <a:lnTo>
                  <a:pt x="0" y="341976"/>
                </a:lnTo>
                <a:lnTo>
                  <a:pt x="0" y="0"/>
                </a:lnTo>
                <a:close/>
              </a:path>
            </a:pathLst>
          </a:custGeom>
          <a:blipFill rotWithShape="1">
            <a:blip r:embed="rId3">
              <a:alphaModFix/>
            </a:blip>
            <a:stretch>
              <a:fillRect l="-49" r="-32"/>
            </a:stretch>
          </a:blipFill>
          <a:ln>
            <a:noFill/>
          </a:ln>
        </p:spPr>
      </p:sp>
      <p:sp>
        <p:nvSpPr>
          <p:cNvPr id="27" name="Google Shape;151;p5"/>
          <p:cNvSpPr/>
          <p:nvPr/>
        </p:nvSpPr>
        <p:spPr>
          <a:xfrm rot="5400000">
            <a:off x="9829945" y="9078567"/>
            <a:ext cx="341686" cy="341976"/>
          </a:xfrm>
          <a:custGeom>
            <a:avLst/>
            <a:gdLst/>
            <a:ahLst/>
            <a:cxnLst/>
            <a:rect l="l" t="t" r="r" b="b"/>
            <a:pathLst>
              <a:path w="341686" h="341976" extrusionOk="0">
                <a:moveTo>
                  <a:pt x="0" y="0"/>
                </a:moveTo>
                <a:lnTo>
                  <a:pt x="341686" y="0"/>
                </a:lnTo>
                <a:lnTo>
                  <a:pt x="341686" y="341976"/>
                </a:lnTo>
                <a:lnTo>
                  <a:pt x="0" y="341976"/>
                </a:lnTo>
                <a:lnTo>
                  <a:pt x="0" y="0"/>
                </a:lnTo>
                <a:close/>
              </a:path>
            </a:pathLst>
          </a:custGeom>
          <a:blipFill rotWithShape="1">
            <a:blip r:embed="rId3">
              <a:alphaModFix/>
            </a:blip>
            <a:stretch>
              <a:fillRect l="-49" r="-32"/>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8"/>
          <p:cNvSpPr/>
          <p:nvPr/>
        </p:nvSpPr>
        <p:spPr>
          <a:xfrm>
            <a:off x="0" y="9986435"/>
            <a:ext cx="16445731" cy="791631"/>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rot="10800000">
            <a:off x="14141132"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a:ln>
            <a:noFill/>
          </a:ln>
        </p:spPr>
      </p:sp>
      <p:sp>
        <p:nvSpPr>
          <p:cNvPr id="191" name="Google Shape;191;p8"/>
          <p:cNvSpPr/>
          <p:nvPr/>
        </p:nvSpPr>
        <p:spPr>
          <a:xfrm rot="10800000">
            <a:off x="15663004"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a:ln>
            <a:noFill/>
          </a:ln>
        </p:spPr>
      </p:sp>
      <p:sp>
        <p:nvSpPr>
          <p:cNvPr id="192" name="Google Shape;192;p8"/>
          <p:cNvSpPr txBox="1"/>
          <p:nvPr/>
        </p:nvSpPr>
        <p:spPr>
          <a:xfrm>
            <a:off x="914400" y="571500"/>
            <a:ext cx="8378511" cy="945452"/>
          </a:xfrm>
          <a:prstGeom prst="rect">
            <a:avLst/>
          </a:prstGeom>
          <a:noFill/>
          <a:ln>
            <a:noFill/>
          </a:ln>
        </p:spPr>
        <p:txBody>
          <a:bodyPr spcFirstLastPara="1" wrap="square" lIns="0" tIns="0" rIns="0" bIns="0" anchor="t" anchorCtr="0">
            <a:spAutoFit/>
          </a:bodyPr>
          <a:lstStyle/>
          <a:p>
            <a:pPr marL="457200" marR="0" lvl="0" indent="-457200" algn="l" rtl="0">
              <a:lnSpc>
                <a:spcPct val="272406"/>
              </a:lnSpc>
              <a:spcBef>
                <a:spcPts val="0"/>
              </a:spcBef>
              <a:spcAft>
                <a:spcPts val="0"/>
              </a:spcAft>
              <a:buClr>
                <a:schemeClr val="dk1"/>
              </a:buClr>
              <a:buSzPts val="3200"/>
              <a:buFont typeface="Noto Sans Symbols"/>
              <a:buChar char="❑"/>
            </a:pPr>
            <a:r>
              <a:rPr lang="fr-FR" sz="3200" b="1" i="1">
                <a:solidFill>
                  <a:schemeClr val="dk1"/>
                </a:solidFill>
                <a:latin typeface="Calibri"/>
                <a:ea typeface="Calibri"/>
                <a:cs typeface="Calibri"/>
                <a:sym typeface="Calibri"/>
              </a:rPr>
              <a:t>Sitemap “mytek”</a:t>
            </a:r>
            <a:endParaRPr sz="3200">
              <a:solidFill>
                <a:srgbClr val="FFC000"/>
              </a:solidFill>
              <a:latin typeface="Fira Sans SemiBold"/>
              <a:ea typeface="Fira Sans SemiBold"/>
              <a:cs typeface="Fira Sans SemiBold"/>
              <a:sym typeface="Fira Sans SemiBold"/>
            </a:endParaRPr>
          </a:p>
        </p:txBody>
      </p:sp>
      <p:pic>
        <p:nvPicPr>
          <p:cNvPr id="193" name="Google Shape;193;p8"/>
          <p:cNvPicPr preferRelativeResize="0"/>
          <p:nvPr/>
        </p:nvPicPr>
        <p:blipFill rotWithShape="1">
          <a:blip r:embed="rId3">
            <a:alphaModFix/>
          </a:blip>
          <a:srcRect/>
          <a:stretch/>
        </p:blipFill>
        <p:spPr>
          <a:xfrm>
            <a:off x="475548" y="1961087"/>
            <a:ext cx="17507651" cy="80592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9"/>
          <p:cNvSpPr/>
          <p:nvPr/>
        </p:nvSpPr>
        <p:spPr>
          <a:xfrm>
            <a:off x="0" y="9986435"/>
            <a:ext cx="16445731" cy="791631"/>
          </a:xfrm>
          <a:prstGeom prst="rect">
            <a:avLst/>
          </a:prstGeom>
          <a:solidFill>
            <a:srgbClr val="183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rot="10800000">
            <a:off x="14141132"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a:ln>
            <a:noFill/>
          </a:ln>
        </p:spPr>
      </p:sp>
      <p:sp>
        <p:nvSpPr>
          <p:cNvPr id="200" name="Google Shape;200;p9"/>
          <p:cNvSpPr/>
          <p:nvPr/>
        </p:nvSpPr>
        <p:spPr>
          <a:xfrm rot="10800000">
            <a:off x="15663004" y="9258300"/>
            <a:ext cx="3194047" cy="4221147"/>
          </a:xfrm>
          <a:custGeom>
            <a:avLst/>
            <a:gdLst/>
            <a:ahLst/>
            <a:cxnLst/>
            <a:rect l="l" t="t" r="r" b="b"/>
            <a:pathLst>
              <a:path w="4064946" h="5372100" extrusionOk="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a:ln>
            <a:noFill/>
          </a:ln>
        </p:spPr>
      </p:sp>
      <p:sp>
        <p:nvSpPr>
          <p:cNvPr id="201" name="Google Shape;201;p9"/>
          <p:cNvSpPr txBox="1"/>
          <p:nvPr/>
        </p:nvSpPr>
        <p:spPr>
          <a:xfrm>
            <a:off x="914400" y="571500"/>
            <a:ext cx="8378511" cy="945452"/>
          </a:xfrm>
          <a:prstGeom prst="rect">
            <a:avLst/>
          </a:prstGeom>
          <a:noFill/>
          <a:ln>
            <a:noFill/>
          </a:ln>
        </p:spPr>
        <p:txBody>
          <a:bodyPr spcFirstLastPara="1" wrap="square" lIns="0" tIns="0" rIns="0" bIns="0" anchor="t" anchorCtr="0">
            <a:spAutoFit/>
          </a:bodyPr>
          <a:lstStyle/>
          <a:p>
            <a:pPr marL="457200" marR="0" lvl="0" indent="-457200" algn="l" rtl="0">
              <a:lnSpc>
                <a:spcPct val="272406"/>
              </a:lnSpc>
              <a:spcBef>
                <a:spcPts val="0"/>
              </a:spcBef>
              <a:spcAft>
                <a:spcPts val="0"/>
              </a:spcAft>
              <a:buClr>
                <a:schemeClr val="dk1"/>
              </a:buClr>
              <a:buSzPts val="3200"/>
              <a:buFont typeface="Noto Sans Symbols"/>
              <a:buChar char="❑"/>
            </a:pPr>
            <a:r>
              <a:rPr lang="fr-FR" sz="3200" b="1" i="1">
                <a:solidFill>
                  <a:schemeClr val="dk1"/>
                </a:solidFill>
                <a:latin typeface="Calibri"/>
                <a:ea typeface="Calibri"/>
                <a:cs typeface="Calibri"/>
                <a:sym typeface="Calibri"/>
              </a:rPr>
              <a:t>Sitemap “tunisianet”</a:t>
            </a:r>
            <a:endParaRPr sz="3200">
              <a:solidFill>
                <a:srgbClr val="FFC000"/>
              </a:solidFill>
              <a:latin typeface="Fira Sans SemiBold"/>
              <a:ea typeface="Fira Sans SemiBold"/>
              <a:cs typeface="Fira Sans SemiBold"/>
              <a:sym typeface="Fira Sans SemiBold"/>
            </a:endParaRPr>
          </a:p>
        </p:txBody>
      </p:sp>
      <p:pic>
        <p:nvPicPr>
          <p:cNvPr id="202" name="Google Shape;202;p9"/>
          <p:cNvPicPr preferRelativeResize="0"/>
          <p:nvPr/>
        </p:nvPicPr>
        <p:blipFill rotWithShape="1">
          <a:blip r:embed="rId3">
            <a:alphaModFix/>
          </a:blip>
          <a:srcRect/>
          <a:stretch/>
        </p:blipFill>
        <p:spPr>
          <a:xfrm>
            <a:off x="524534" y="1961087"/>
            <a:ext cx="17534865" cy="8059213"/>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3327</Words>
  <Application>Microsoft Office PowerPoint</Application>
  <PresentationFormat>Personnalisé</PresentationFormat>
  <Paragraphs>216</Paragraphs>
  <Slides>30</Slides>
  <Notes>30</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30</vt:i4>
      </vt:variant>
    </vt:vector>
  </HeadingPairs>
  <TitlesOfParts>
    <vt:vector size="43" baseType="lpstr">
      <vt:lpstr>Noto Sans Symbols</vt:lpstr>
      <vt:lpstr>Fira Sans SemiBold</vt:lpstr>
      <vt:lpstr>Fira Sans Medium</vt:lpstr>
      <vt:lpstr>Fira Sans Black</vt:lpstr>
      <vt:lpstr>Courier New</vt:lpstr>
      <vt:lpstr>DM Sans</vt:lpstr>
      <vt:lpstr>Roboto</vt:lpstr>
      <vt:lpstr>Fira Sans</vt:lpstr>
      <vt:lpstr>Calibri</vt:lpstr>
      <vt:lpstr>Arimo</vt:lpstr>
      <vt:lpstr>Arial</vt:lpstr>
      <vt:lpstr>Hammersmith One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amal tlili</dc:creator>
  <cp:lastModifiedBy>DELL</cp:lastModifiedBy>
  <cp:revision>2</cp:revision>
  <dcterms:created xsi:type="dcterms:W3CDTF">2006-08-16T00:00:00Z</dcterms:created>
  <dcterms:modified xsi:type="dcterms:W3CDTF">2023-12-06T20:59:35Z</dcterms:modified>
</cp:coreProperties>
</file>